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8" r:id="rId3"/>
    <p:sldId id="302" r:id="rId4"/>
    <p:sldId id="276" r:id="rId5"/>
    <p:sldId id="277" r:id="rId6"/>
    <p:sldId id="295" r:id="rId7"/>
    <p:sldId id="296" r:id="rId8"/>
    <p:sldId id="297" r:id="rId9"/>
    <p:sldId id="298" r:id="rId10"/>
    <p:sldId id="299" r:id="rId11"/>
    <p:sldId id="311" r:id="rId12"/>
    <p:sldId id="301" r:id="rId13"/>
    <p:sldId id="274" r:id="rId14"/>
    <p:sldId id="275" r:id="rId15"/>
    <p:sldId id="270" r:id="rId16"/>
    <p:sldId id="279" r:id="rId17"/>
    <p:sldId id="278" r:id="rId18"/>
    <p:sldId id="280" r:id="rId19"/>
    <p:sldId id="281" r:id="rId20"/>
    <p:sldId id="282" r:id="rId21"/>
    <p:sldId id="283" r:id="rId22"/>
    <p:sldId id="304" r:id="rId23"/>
    <p:sldId id="308" r:id="rId24"/>
    <p:sldId id="309" r:id="rId25"/>
    <p:sldId id="303" r:id="rId26"/>
    <p:sldId id="306" r:id="rId27"/>
    <p:sldId id="307" r:id="rId28"/>
    <p:sldId id="284" r:id="rId29"/>
    <p:sldId id="285" r:id="rId30"/>
    <p:sldId id="286" r:id="rId31"/>
    <p:sldId id="310" r:id="rId32"/>
    <p:sldId id="265" r:id="rId33"/>
    <p:sldId id="287" r:id="rId34"/>
    <p:sldId id="291" r:id="rId35"/>
    <p:sldId id="263" r:id="rId36"/>
    <p:sldId id="292" r:id="rId37"/>
    <p:sldId id="293" r:id="rId38"/>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26"/>
    <a:srgbClr val="143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54784" autoAdjust="0"/>
  </p:normalViewPr>
  <p:slideViewPr>
    <p:cSldViewPr>
      <p:cViewPr varScale="1">
        <p:scale>
          <a:sx n="41" d="100"/>
          <a:sy n="41" d="100"/>
        </p:scale>
        <p:origin x="-1314" y="-102"/>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310" y="-90"/>
      </p:cViewPr>
      <p:guideLst>
        <p:guide orient="horz" pos="2910"/>
        <p:guide pos="219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BB915554-5F55-4BCE-B024-523F36AEB6F5}" type="datetimeFigureOut">
              <a:rPr lang="en-CA" smtClean="0"/>
              <a:pPr/>
              <a:t>24/02/2014</a:t>
            </a:fld>
            <a:endParaRPr lang="en-CA"/>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CA"/>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8D0569AD-0DA3-447F-96C2-C6768E224C40}" type="slidenum">
              <a:rPr lang="en-CA" smtClean="0"/>
              <a:pPr/>
              <a:t>‹#›</a:t>
            </a:fld>
            <a:endParaRPr lang="en-CA"/>
          </a:p>
        </p:txBody>
      </p:sp>
    </p:spTree>
    <p:extLst>
      <p:ext uri="{BB962C8B-B14F-4D97-AF65-F5344CB8AC3E}">
        <p14:creationId xmlns:p14="http://schemas.microsoft.com/office/powerpoint/2010/main" val="395616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BE292A68-CB2D-4DE3-911D-9735F4FA251A}" type="datetimeFigureOut">
              <a:rPr lang="en-CA" smtClean="0"/>
              <a:pPr/>
              <a:t>24/02/2014</a:t>
            </a:fld>
            <a:endParaRPr lang="en-CA"/>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CA"/>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871FB55B-3ECF-4949-9E13-9E23D6CF5FB7}" type="slidenum">
              <a:rPr lang="en-CA" smtClean="0"/>
              <a:pPr/>
              <a:t>‹#›</a:t>
            </a:fld>
            <a:endParaRPr lang="en-CA"/>
          </a:p>
        </p:txBody>
      </p:sp>
    </p:spTree>
    <p:extLst>
      <p:ext uri="{BB962C8B-B14F-4D97-AF65-F5344CB8AC3E}">
        <p14:creationId xmlns:p14="http://schemas.microsoft.com/office/powerpoint/2010/main" val="306135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Note : DME – dossier médical électronique, DSP – dossier de santé personnel</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3</a:t>
            </a:fld>
            <a:endParaRPr lang="en-CA"/>
          </a:p>
        </p:txBody>
      </p:sp>
    </p:spTree>
    <p:extLst>
      <p:ext uri="{BB962C8B-B14F-4D97-AF65-F5344CB8AC3E}">
        <p14:creationId xmlns:p14="http://schemas.microsoft.com/office/powerpoint/2010/main" val="343832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Pour vérifier votre niveau de compréhension, nous allons jouer au jeu-questionnaire « </a:t>
            </a:r>
            <a:r>
              <a:rPr lang="fr-CA" sz="1200" dirty="0" err="1" smtClean="0">
                <a:effectLst/>
                <a:latin typeface="+mn-lt"/>
                <a:ea typeface="Calibri"/>
                <a:cs typeface="Times New Roman"/>
              </a:rPr>
              <a:t>Jeopardy</a:t>
            </a:r>
            <a:r>
              <a:rPr lang="fr-CA" sz="1200" dirty="0" smtClean="0">
                <a:effectLst/>
                <a:latin typeface="+mn-lt"/>
                <a:ea typeface="Calibri"/>
                <a:cs typeface="Times New Roman"/>
              </a:rPr>
              <a:t> » d’Inforoute Santé du Canada.</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Pour vous aider, vous ne pourrez poser que deux questions : « Qu’est-ce qu’un DME? » ou « Qu'est-ce qu'un DSE? »</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*Il est possible que vous deviez expliquer que « </a:t>
            </a:r>
            <a:r>
              <a:rPr lang="fr-CA" sz="1200" dirty="0" err="1" smtClean="0">
                <a:effectLst/>
                <a:latin typeface="+mn-lt"/>
                <a:ea typeface="Calibri"/>
                <a:cs typeface="Times New Roman"/>
              </a:rPr>
              <a:t>Jeopardy</a:t>
            </a:r>
            <a:r>
              <a:rPr lang="fr-CA" sz="1200" dirty="0" smtClean="0">
                <a:effectLst/>
                <a:latin typeface="+mn-lt"/>
                <a:ea typeface="Calibri"/>
                <a:cs typeface="Times New Roman"/>
              </a:rPr>
              <a:t> » est un jeu télévisé où les participants sont invités à formuler la question appropriée à une réponse.</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*Si vous avez accès à </a:t>
            </a:r>
            <a:r>
              <a:rPr lang="fr-CA" sz="1200" dirty="0" err="1" smtClean="0">
                <a:effectLst/>
                <a:latin typeface="+mn-lt"/>
                <a:ea typeface="Calibri"/>
                <a:cs typeface="Times New Roman"/>
              </a:rPr>
              <a:t>iClickers</a:t>
            </a:r>
            <a:r>
              <a:rPr lang="fr-CA" sz="1200" dirty="0" smtClean="0">
                <a:effectLst/>
                <a:latin typeface="+mn-lt"/>
                <a:ea typeface="Calibri"/>
                <a:cs typeface="Times New Roman"/>
              </a:rPr>
              <a:t> ou à une technologie semblable qui permet aux étudiants de répondre aux questions de façon électronique, ce serait l’occasion de l'utiliser.</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15</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Réponses : 1 – DME, 2 – DSE, 3 – DSE, 4 – DME, 5 – DSE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16</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Réponses : 6 – DME, 7 – DSE, 8 – DME, 9 – DME, 10 – DME, 11 – DSE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17</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 Les DSP représentent un exemple de solution de santé pour un client.</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*Posez la question suivante : Croyez-vous que tous les patients/clients aimeraient avoir un DSP? Pourquoi ou pourquoi pas?</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*Posez la question suivante : Selon vous, quelles caractéristiques feraient en sorte qu'un patient/client serait plus ou moins susceptible d’utiliser un DSP?</a:t>
            </a:r>
            <a:endParaRPr lang="en-CA" sz="1200" dirty="0" smtClean="0">
              <a:effectLst/>
              <a:latin typeface="+mn-lt"/>
              <a:ea typeface="Calibri"/>
              <a:cs typeface="Times New Roman"/>
            </a:endParaRPr>
          </a:p>
          <a:p>
            <a:endParaRPr lang="en-CA" baseline="0" dirty="0" smtClean="0"/>
          </a:p>
        </p:txBody>
      </p:sp>
      <p:sp>
        <p:nvSpPr>
          <p:cNvPr id="4" name="Slide Number Placeholder 3"/>
          <p:cNvSpPr>
            <a:spLocks noGrp="1"/>
          </p:cNvSpPr>
          <p:nvPr>
            <p:ph type="sldNum" sz="quarter" idx="10"/>
          </p:nvPr>
        </p:nvSpPr>
        <p:spPr/>
        <p:txBody>
          <a:bodyPr/>
          <a:lstStyle/>
          <a:p>
            <a:fld id="{871FB55B-3ECF-4949-9E13-9E23D6CF5FB7}" type="slidenum">
              <a:rPr lang="en-CA" smtClean="0"/>
              <a:pPr/>
              <a:t>18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err="1" smtClean="0">
                <a:effectLst/>
                <a:latin typeface="+mn-lt"/>
                <a:ea typeface="Calibri"/>
                <a:cs typeface="Times New Roman"/>
              </a:rPr>
              <a:t>Littératie</a:t>
            </a:r>
            <a:r>
              <a:rPr lang="fr-CA" sz="1200" dirty="0" smtClean="0">
                <a:effectLst/>
                <a:latin typeface="+mn-lt"/>
                <a:ea typeface="Calibri"/>
                <a:cs typeface="Times New Roman"/>
              </a:rPr>
              <a:t> en santé : Les individus risquent d’être plus portés à utiliser un DSP s'ils ne sont pas en mesure de comprendre les renseignements de santé et l'enseignement sur la santé intégrés au système. Les infirmières pourraient jouer un rôle d’évaluation de la </a:t>
            </a:r>
            <a:r>
              <a:rPr lang="fr-CA" sz="1200" dirty="0" err="1" smtClean="0">
                <a:effectLst/>
                <a:latin typeface="+mn-lt"/>
                <a:ea typeface="Calibri"/>
                <a:cs typeface="Times New Roman"/>
              </a:rPr>
              <a:t>littératie</a:t>
            </a:r>
            <a:r>
              <a:rPr lang="fr-CA" sz="1200" dirty="0" smtClean="0">
                <a:effectLst/>
                <a:latin typeface="+mn-lt"/>
                <a:ea typeface="Calibri"/>
                <a:cs typeface="Times New Roman"/>
              </a:rPr>
              <a:t> en santé d'un patient/client afin de déterminer si un enseignement additionnel est requis avant de s’attendre à ce qu’un individu utilise un DSP ou en tire profit.</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Enseignement en matière de santé : Des individus peuvent avoir besoin d'un enseignement spécifique sur les renseignements contenus dans leur DSP par rapport à leur santé (p. ex., plage normale des résultats des tests de glycémie), et peuvent avoir besoin de directives sur les renseignements de santé qui leur seront utiles afin d'informer des professionnels de la santé sur leur état.</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Selon le niveau d’habileté du patient/client avec les technologies des communications et de l’information en santé et l’accès à ces technologies, les infirmières devront peut-être enseigner quelques compétences de base en informatique.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D'autres facteurs personnels ont été associés à l'utilisation des DSP – même si une infirmière ne peut rien changer au statut socioéconomique d'un patient/client, elle connaît peut-être des gens qui ont besoin d'une aide supplémentaire pour optimiser leur utilisation d'un DSP.</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19</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Autogestion : Les DSP permettent aux gens de suivre et d'enregistrer leurs symptômes et d'y ajouter des alertes et des rappels (p. ex., renouvellement de prescriptions, moment de prendre un rendez-vous, etc.).</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Communication : Elle permet aux patients/clients d'enregistrer leurs symptômes et les suppléments alimentaires/produits </a:t>
            </a:r>
            <a:r>
              <a:rPr lang="fr-CA" sz="1200" dirty="0" err="1" smtClean="0">
                <a:effectLst/>
                <a:latin typeface="+mn-lt"/>
                <a:ea typeface="Calibri"/>
                <a:cs typeface="Times New Roman"/>
              </a:rPr>
              <a:t>naturopathiques</a:t>
            </a:r>
            <a:r>
              <a:rPr lang="fr-CA" sz="1200" dirty="0" smtClean="0">
                <a:effectLst/>
                <a:latin typeface="+mn-lt"/>
                <a:ea typeface="Calibri"/>
                <a:cs typeface="Times New Roman"/>
              </a:rPr>
              <a:t> pour récupérer rapidement lors d'un rendez-vous plutôt que d'avoir à se rappeler les symptômes, les dates, les noms, les doses, etc.</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Enseignement en matière de de santé : Les DSE peuvent comprendre des renseignements spécifiques sur la santé entrés par le patient/client (p. ex., changements alimentaires afin de réduire la tension artérielle d'un patient dont la tension augmente lentement).</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r-CA" sz="1200" dirty="0" smtClean="0">
                <a:effectLst/>
                <a:latin typeface="+mn-lt"/>
                <a:ea typeface="Calibri"/>
                <a:cs typeface="Times New Roman"/>
              </a:rPr>
              <a:t>L'application </a:t>
            </a:r>
            <a:r>
              <a:rPr lang="fr-CA" sz="1200" dirty="0" err="1" smtClean="0">
                <a:effectLst/>
                <a:latin typeface="+mn-lt"/>
                <a:ea typeface="Calibri"/>
                <a:cs typeface="Times New Roman"/>
              </a:rPr>
              <a:t>Bant</a:t>
            </a:r>
            <a:r>
              <a:rPr lang="fr-CA" sz="1200" dirty="0" smtClean="0">
                <a:effectLst/>
                <a:latin typeface="+mn-lt"/>
                <a:ea typeface="Calibri"/>
                <a:cs typeface="Times New Roman"/>
              </a:rPr>
              <a:t> a été développée par le </a:t>
            </a:r>
            <a:r>
              <a:rPr lang="fr-CA" sz="1200" dirty="0" err="1" smtClean="0">
                <a:effectLst/>
                <a:latin typeface="+mn-lt"/>
                <a:ea typeface="Calibri"/>
                <a:cs typeface="Times New Roman"/>
              </a:rPr>
              <a:t>University</a:t>
            </a:r>
            <a:r>
              <a:rPr lang="fr-CA" sz="1200" dirty="0" smtClean="0">
                <a:effectLst/>
                <a:latin typeface="+mn-lt"/>
                <a:ea typeface="Calibri"/>
                <a:cs typeface="Times New Roman"/>
              </a:rPr>
              <a:t> </a:t>
            </a:r>
            <a:r>
              <a:rPr lang="fr-CA" sz="1200" dirty="0" err="1" smtClean="0">
                <a:effectLst/>
                <a:latin typeface="+mn-lt"/>
                <a:ea typeface="Calibri"/>
                <a:cs typeface="Times New Roman"/>
              </a:rPr>
              <a:t>Health</a:t>
            </a:r>
            <a:r>
              <a:rPr lang="fr-CA" sz="1200" dirty="0" smtClean="0">
                <a:effectLst/>
                <a:latin typeface="+mn-lt"/>
                <a:ea typeface="Calibri"/>
                <a:cs typeface="Times New Roman"/>
              </a:rPr>
              <a:t> Network (réseau de santé universitaire) en collaboration avec le </a:t>
            </a:r>
            <a:r>
              <a:rPr lang="fr-CA" sz="1200" dirty="0" err="1" smtClean="0">
                <a:effectLst/>
                <a:latin typeface="+mn-lt"/>
                <a:ea typeface="Calibri"/>
                <a:cs typeface="Times New Roman"/>
              </a:rPr>
              <a:t>Sick</a:t>
            </a:r>
            <a:r>
              <a:rPr lang="fr-CA" sz="1200" dirty="0" smtClean="0">
                <a:effectLst/>
                <a:latin typeface="+mn-lt"/>
                <a:ea typeface="Calibri"/>
                <a:cs typeface="Times New Roman"/>
              </a:rPr>
              <a:t> Kids </a:t>
            </a:r>
            <a:r>
              <a:rPr lang="fr-CA" sz="1200" dirty="0" err="1" smtClean="0">
                <a:effectLst/>
                <a:latin typeface="+mn-lt"/>
                <a:ea typeface="Calibri"/>
                <a:cs typeface="Times New Roman"/>
              </a:rPr>
              <a:t>Hospital</a:t>
            </a:r>
            <a:r>
              <a:rPr lang="fr-CA" sz="1200" dirty="0" smtClean="0">
                <a:effectLst/>
                <a:latin typeface="+mn-lt"/>
                <a:ea typeface="Calibri"/>
                <a:cs typeface="Times New Roman"/>
              </a:rPr>
              <a:t> (hôpital pour enfants). L'application permet de connecter l'iPhone du patient à son moniteur de glycémie et de stocker les données, d'y entrer des notes sur la nutrition et d’établir des liens avec d'autres jeunes gens atteints du diabète grâce au réseau social.</a:t>
            </a:r>
            <a:endParaRPr lang="en-CA" sz="1200" dirty="0" smtClean="0">
              <a:effectLst/>
              <a:latin typeface="+mn-lt"/>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23</a:t>
            </a:fld>
            <a:endParaRPr lang="en-CA"/>
          </a:p>
        </p:txBody>
      </p:sp>
    </p:spTree>
    <p:extLst>
      <p:ext uri="{BB962C8B-B14F-4D97-AF65-F5344CB8AC3E}">
        <p14:creationId xmlns:p14="http://schemas.microsoft.com/office/powerpoint/2010/main" val="422081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r-CA" sz="1200" dirty="0" smtClean="0">
                <a:effectLst/>
                <a:latin typeface="+mn-lt"/>
                <a:ea typeface="Calibri"/>
                <a:cs typeface="Times New Roman"/>
              </a:rPr>
              <a:t>– La télésanté présente une autre forme de technologie des communications et de l’information en santé qui peut servir dans la prestation de soins au patient/client.</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Conférence en direct : Permet de visualiser des gens à distance et de discuter avec eux; l'ajout de dispositifs de télésurveillance permet aux fournisseurs de soins de santé d'étendre leur évaluation afin d'inclure des éléments comme les signes vitaux et l'écoute du cœur et des poumons.</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Enregistrement et retransmission : Les renseignements sont enregistrés en temps réel et peuvent être récupérés et examinés plus tard à distance.</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Télésurveillance : Permet de recueillir et de transmettre des données cliniques à des établissements éloignés.</a:t>
            </a:r>
            <a:endParaRPr lang="en-CA" sz="1200" dirty="0" smtClean="0">
              <a:effectLst/>
              <a:latin typeface="+mn-lt"/>
              <a:ea typeface="Calibri"/>
              <a:cs typeface="Times New Roman"/>
            </a:endParaRP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*Posez la question suivante : Quels sont les avantages de la télésanté? (Les réponses peuvent comprendre la réduction des déplacements pour les patients/clients, l'accès à des services spécialisés dans des régions éloignées, la consultation entre des fournisseurs de soins de santé éloignés, etc.).</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25</a:t>
            </a:fld>
            <a:endParaRPr lang="en-CA"/>
          </a:p>
        </p:txBody>
      </p:sp>
    </p:spTree>
    <p:extLst>
      <p:ext uri="{BB962C8B-B14F-4D97-AF65-F5344CB8AC3E}">
        <p14:creationId xmlns:p14="http://schemas.microsoft.com/office/powerpoint/2010/main" val="191132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Modèles : Grâce aux modèles de documentation, on peut demander à des infirmières et à d'autres cliniciens d'entrer des renseignements spécifiques qui risqueraient autrement d’être oubliés ou manqués (p. ex., historique sur l'usage de tabac chez un individu évalué pour une MPOC).</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Précision : La documentation au point de service permet d'enregistrer des détails immédiatement, et l'accès additionnel à des lignes directrices de pratique clinique permet d’obtenir facilement des recommandations relatives à l'évaluation et aux interventions.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Consignation de renseignements redondants : Les renseignements consignés à l'admission (p. ex., âge, échelle de </a:t>
            </a:r>
            <a:r>
              <a:rPr lang="fr-CA" sz="1200" dirty="0" err="1" smtClean="0">
                <a:effectLst/>
                <a:latin typeface="+mn-lt"/>
                <a:ea typeface="Calibri"/>
                <a:cs typeface="Times New Roman"/>
              </a:rPr>
              <a:t>Glascow</a:t>
            </a:r>
            <a:r>
              <a:rPr lang="fr-CA" sz="1200" dirty="0" smtClean="0">
                <a:effectLst/>
                <a:latin typeface="+mn-lt"/>
                <a:ea typeface="Calibri"/>
                <a:cs typeface="Times New Roman"/>
              </a:rPr>
              <a:t>, etc.) peuvent être automatiquement ajoutés au dossier, le cas échéant, sans devoir prendre de nouvelles mesures ou reposer des questions au patient/client.</a:t>
            </a:r>
            <a:endParaRPr lang="en-CA" sz="1200" dirty="0" smtClean="0">
              <a:effectLst/>
              <a:latin typeface="+mn-lt"/>
              <a:ea typeface="Calibri"/>
              <a:cs typeface="Times New Roman"/>
            </a:endParaRPr>
          </a:p>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871FB55B-3ECF-4949-9E13-9E23D6CF5FB7}" type="slidenum">
              <a:rPr lang="en-CA" smtClean="0"/>
              <a:pPr/>
              <a:t>26</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Écarts ou lacunes : En examinant les renseignements du patient/client, il est possible de déterminer des effets secondaires/indésirables ou des préférences et les intégrer aux décisions/actions relatives aux soins futurs.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Temps : Bien qu’il y ait beaucoup de variabilité, il est manifeste que la documentation électronique diminue le temps consacré aux soins infirmiers. Cette différence de temps augmentera probablement à mesure que les DSE deviennent plus courants. </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Communication : En éliminant la difficulté de lire l'écriture manuscrite ou d'essayer de « retrouver » un dossier ou un renseignement spécifique dans le dossier, il est possible d'améliorer la communication entre les infirmières et les autres disciplines.</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fr-CA" sz="1200" kern="1200" dirty="0" smtClean="0">
                <a:solidFill>
                  <a:schemeClr val="tx1"/>
                </a:solidFill>
                <a:effectLst/>
                <a:latin typeface="+mn-lt"/>
                <a:ea typeface="+mn-ea"/>
                <a:cs typeface="+mn-cs"/>
              </a:rPr>
              <a:t>Documentation et accès à l'information : Les DME permettent d’éliminer les problèmes liés au manque de stylos, aux feuilles tombant des dossiers et se perdant, à la lecture d'une écriture manuscrite difficile à lire, etc.</a:t>
            </a:r>
            <a:endParaRPr lang="en-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Surveillance : Comme pour les DSE, les DME permettent de faire le suivi de renseignements, comme le poids, et aux interventions et aux tests d'être amorcés au besoin.</a:t>
            </a:r>
            <a:endParaRPr lang="en-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Accès aux outils : Comme pour les DSE, les DME peuvent contenir des lignes directrices de pratique clinique et des outils cliniques (p. ex., version électronique du CPS où sont précisées des interactions potentielles entre différents médicaments)</a:t>
            </a:r>
            <a:endParaRPr lang="en-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Enseignements en santé : On peut montrer à un patient/client ses renseignements ou les résultats de ses tests à l'écran pour les aider à mieux comprendre son état de santé.</a:t>
            </a:r>
            <a:endParaRPr lang="en-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Occasions de recherche : Amélioration de la qualité, comme le suivi du nombre de fois où sont utilisées les recommandations des lignes directrices de pratique clinique; et la planification des soins, comme le nombre de minutes en moyenne requis par patiente/cliente pour le rendez-vous de suivi d’une nouvelle maman à la sixième semaine après l’accouchement.</a:t>
            </a:r>
            <a:endParaRPr lang="en-CA" sz="1200" kern="1200" dirty="0" smtClean="0">
              <a:solidFill>
                <a:schemeClr val="tx1"/>
              </a:solidFill>
              <a:effectLst/>
              <a:latin typeface="+mn-lt"/>
              <a:ea typeface="+mn-ea"/>
              <a:cs typeface="+mn-cs"/>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5</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Par exemple : Une infirmière qui examine un patient/client et le trouve plutôt fatigué et difficile à réveiller peut être en mesure au point de service d’examiner la tendance au niveau des résultats sanguins et de glycémie, de vérifier les médicaments administrés au patient/client, de passer en revue l'historique de santé pour vérifier si des évènements similaires se sont déjà produits, de déterminer la dernière fois que le patient/client était alerte selon la documentation et d’identifier quels membres de l'équipe de soins de santé sont responsables des soins donnés à ce patient/client.</a:t>
            </a:r>
            <a:endParaRPr lang="en-CA" sz="1200" dirty="0" smtClean="0">
              <a:effectLst/>
              <a:latin typeface="+mn-lt"/>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Par exemple : Une infirmière s’occupant d’enseignement sur la santé auprès d’une nouvelle mère et de son nouveau-né, sur le point de sortir plus tard dans la journée, peut consigner ses préoccupations touchant la dynamique familiale et la nutrition, ce qui constituera des renseignements pertinents pour les travailleurs sociaux et les infirmières de santé publique qui fourniront des soins à cette famille après leur sortie de l’hôpital.</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29</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Par exemple : Une infirmière prenant soin d'un patient/client dont la pression intracrânienne augmente peut être alertée lorsque des niveaux élevés de pression sont détectés par un cathéter intraventriculaire et consignés dans le DSE ou le système de santé clinique afin d'améliorer les délais d'intervention ou de rappeler l'administration d'un médicament à une heure précise.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30</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Demandez aux étudiantes de réfléchir à des manières dont les DSE peuvent appuyer ou entraver la relation infirmière-patient/client.</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Entraver : Diminuer le contact visuel en regardant à l'écran, en se concentrant trop sur les données probantes et les directives de pratique à l'écran et en négligeant les préférences de l'individu.</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Appuyer : Utiliser les DSE comme outil d'enseignement sur la santé et faire participer l'individu à ses soins en se servant de l'écran pour lui présenter visuellement son état de santé.</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32</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Par exemple : L'infirmière d'un centre d'accès de soins de santé communautaire s'occupant d'une famille avec un jeune enfant atteint d’un déficit physique et cognitif important peut suivre les renseignements consignés par la mère dans le DSP de l'enfant. Elle note que l'enfant présente des symptômes d'infection urinaire et recommande à la mère de consulter le médecin de l'enfant ou une infirmière praticienne pour avoir un diagnostic et traiter l'infection.</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33</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fr-CA" sz="1200" kern="1200" smtClean="0">
                <a:solidFill>
                  <a:schemeClr val="tx1"/>
                </a:solidFill>
                <a:effectLst/>
                <a:latin typeface="+mn-lt"/>
                <a:ea typeface="+mn-ea"/>
                <a:cs typeface="+mn-cs"/>
              </a:rPr>
              <a:t>Règle générale ....</a:t>
            </a: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35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37</a:t>
            </a:fld>
            <a:endParaRPr lang="en-CA"/>
          </a:p>
        </p:txBody>
      </p:sp>
    </p:spTree>
    <p:extLst>
      <p:ext uri="{BB962C8B-B14F-4D97-AF65-F5344CB8AC3E}">
        <p14:creationId xmlns:p14="http://schemas.microsoft.com/office/powerpoint/2010/main" val="191479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*Selon l'expérience clinique acquise par les étudiantes, certaines d'entre-elles pourraient souhaiter partager avec leurs pairs leur expérience entourant l'utilisation des DSE.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fr-CA" sz="1200" kern="1200" dirty="0" smtClean="0">
                <a:solidFill>
                  <a:schemeClr val="tx1"/>
                </a:solidFill>
                <a:effectLst/>
                <a:latin typeface="+mn-lt"/>
                <a:ea typeface="+mn-ea"/>
                <a:cs typeface="+mn-cs"/>
              </a:rPr>
              <a:t>À la base, les DSE doivent contenir ces éléments principaux </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Chaque province et territoire est responsable de l’élaboration d’un DSE qui respecte ses besoins uniques et adopte les normes de base des composantes.</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En fonction de ces éléments principaux, tous les DSE doivent contenir une liste des clients et de leurs fournisseurs de soins de santé; l’accès aux images (p. ex., rayon X, </a:t>
            </a:r>
            <a:r>
              <a:rPr lang="fr-CA" sz="1200" kern="1200" dirty="0" err="1" smtClean="0">
                <a:solidFill>
                  <a:schemeClr val="tx1"/>
                </a:solidFill>
                <a:effectLst/>
                <a:latin typeface="+mn-lt"/>
                <a:ea typeface="+mn-ea"/>
                <a:cs typeface="+mn-cs"/>
              </a:rPr>
              <a:t>tomodensitogrammes</a:t>
            </a:r>
            <a:r>
              <a:rPr lang="fr-CA" sz="1200" kern="1200" dirty="0" smtClean="0">
                <a:solidFill>
                  <a:schemeClr val="tx1"/>
                </a:solidFill>
                <a:effectLst/>
                <a:latin typeface="+mn-lt"/>
                <a:ea typeface="+mn-ea"/>
                <a:cs typeface="+mn-cs"/>
              </a:rPr>
              <a:t>, etc.) et les rapports de laboratoire (p. ex., RIN, temps de prothrombine, temps de prothrombine partiel, etc.); les médicaments actuels et précédents et les allergies. Le DSE doit également être accessible et utilisable par tous les types de fournisseurs de soins de santé participant aux soins de l'individu; c'est-à-dire, l'interopérabilité.</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L'interopérabilité fait référence au fait que les divers professionnels de la santé des différents établissements de soins doivent avoir accès au DSE afin que chaque fournisseur de soins de l'individu soit en mesure de documenter et de communiquer ses évaluations et les mesures prises.</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Sans l’interopérabilité, les membres de l'équipe de soins de santé ne peuvent communiquer entre eux par le truchement du DSE, et on écarte l’objectif de disposer de toutes les données sur les soins de santé d'un individu en un seul endroit.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15000"/>
              </a:lnSpc>
              <a:spcAft>
                <a:spcPts val="1000"/>
              </a:spcAft>
            </a:pPr>
            <a:r>
              <a:rPr lang="fr-CA" sz="1200" dirty="0" smtClean="0">
                <a:effectLst/>
                <a:latin typeface="+mn-lt"/>
                <a:ea typeface="Calibri"/>
                <a:cs typeface="Times New Roman"/>
              </a:rPr>
              <a:t>Les DSE offrent différents avantages :</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Lisibilité</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Contrairement aux dossiers sur papier, les DSE sont indépendants de la lisibilité de l'écriture manuscrite d'une personne et de sa signature.</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Cette qualité est particulièrement importante dans des situations où il n'y a qu'une ou deux lettres différentes qui distinguent les noms de médicaments (p. ex., « antiacide » et « </a:t>
            </a:r>
            <a:r>
              <a:rPr lang="fr-CA" sz="1200" dirty="0" err="1" smtClean="0">
                <a:effectLst/>
                <a:latin typeface="+mn-lt"/>
                <a:ea typeface="Calibri"/>
                <a:cs typeface="Times New Roman"/>
              </a:rPr>
              <a:t>atacand</a:t>
            </a:r>
            <a:r>
              <a:rPr lang="fr-CA" sz="1200" dirty="0" smtClean="0">
                <a:effectLst/>
                <a:latin typeface="+mn-lt"/>
                <a:ea typeface="Calibri"/>
                <a:cs typeface="Times New Roman"/>
              </a:rPr>
              <a:t> »).</a:t>
            </a:r>
          </a:p>
          <a:p>
            <a:pPr>
              <a:lnSpc>
                <a:spcPct val="115000"/>
              </a:lnSpc>
              <a:spcAft>
                <a:spcPts val="1000"/>
              </a:spcAft>
            </a:pP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startAt="2"/>
              <a:tabLst>
                <a:tab pos="457200" algn="l"/>
              </a:tabLst>
            </a:pPr>
            <a:r>
              <a:rPr lang="fr-CA" sz="1200" dirty="0" smtClean="0">
                <a:effectLst/>
                <a:latin typeface="+mn-lt"/>
                <a:ea typeface="Calibri"/>
                <a:cs typeface="Times New Roman"/>
              </a:rPr>
              <a:t>Disponibilité</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Les documents sur papier ne sont pas pratiques d'un point de vue temporel; par exemple, deux professionnels de la santé peuvent facilement avoir besoin du même dossier en même temps; OU un patient est envoyé avec son dossier pour passer un test d'imagerie et revient à l’étage sans le dossier; OU un dossier peut être retourné au mauvais endroit, occasionnant des pertes de temps pour l'infirmière (ou un autre professionnel de la santé) en vue de le retrouver, etc.</a:t>
            </a:r>
          </a:p>
          <a:p>
            <a:pPr>
              <a:lnSpc>
                <a:spcPct val="115000"/>
              </a:lnSpc>
              <a:spcAft>
                <a:spcPts val="1000"/>
              </a:spcAft>
            </a:pP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startAt="3"/>
              <a:tabLst>
                <a:tab pos="457200" algn="l"/>
              </a:tabLst>
            </a:pPr>
            <a:r>
              <a:rPr lang="fr-CA" sz="1200" dirty="0" smtClean="0">
                <a:effectLst/>
                <a:latin typeface="+mn-lt"/>
                <a:ea typeface="Calibri"/>
                <a:cs typeface="Times New Roman"/>
              </a:rPr>
              <a:t>Sécurité accrue pour le patient</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Par exemple, les dossiers électroniques comprenant les allergies d'un patient/client peuvent alerter les professionnels de la santé prévoyant prescrire ou administrer un médicament contre-indiqué.</a:t>
            </a:r>
          </a:p>
          <a:p>
            <a:pPr>
              <a:lnSpc>
                <a:spcPct val="115000"/>
              </a:lnSpc>
              <a:spcAft>
                <a:spcPts val="1000"/>
              </a:spcAft>
            </a:pP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4.  Facilité de mise à jour</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La nature électronique des DSE fait en sorte que tous les professionnels de la santé ont un accès instantané à tous les renseignements ajoutés.</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Par exemple, si un </a:t>
            </a:r>
            <a:r>
              <a:rPr lang="fr-CA" sz="1200" dirty="0" err="1" smtClean="0">
                <a:effectLst/>
                <a:latin typeface="+mn-lt"/>
                <a:ea typeface="Calibri"/>
                <a:cs typeface="Times New Roman"/>
              </a:rPr>
              <a:t>inhalothérapeute</a:t>
            </a:r>
            <a:r>
              <a:rPr lang="fr-CA" sz="1200" dirty="0" smtClean="0">
                <a:effectLst/>
                <a:latin typeface="+mn-lt"/>
                <a:ea typeface="Calibri"/>
                <a:cs typeface="Times New Roman"/>
              </a:rPr>
              <a:t> suggère qu'un individu doit recevoir de l'oxygène par masque plutôt que par canule nasale, tous les autres professionnels de la santé peuvent voir ce renseignement aussitôt qu'il est entré.</a:t>
            </a:r>
          </a:p>
          <a:p>
            <a:pPr>
              <a:lnSpc>
                <a:spcPct val="115000"/>
              </a:lnSpc>
              <a:spcAft>
                <a:spcPts val="1000"/>
              </a:spcAft>
            </a:pP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startAt="5"/>
              <a:tabLst>
                <a:tab pos="457200" algn="l"/>
              </a:tabLst>
            </a:pPr>
            <a:r>
              <a:rPr lang="fr-CA" sz="1200" dirty="0" smtClean="0">
                <a:effectLst/>
                <a:latin typeface="+mn-lt"/>
                <a:ea typeface="Calibri"/>
                <a:cs typeface="Times New Roman"/>
              </a:rPr>
              <a:t>Entreposage</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Les DSE font en sorte qu'il n'est plus nécessaire d'entreposer de grandes quantités de papier, d'envoyer des dossiers sur papier avec les clients/patients déplacés ou transférés dans un autre service, et permettent d’éliminer le risque de perdre des dossiers.</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*Posez la question suivante : Y </a:t>
            </a:r>
            <a:r>
              <a:rPr lang="fr-CA" sz="1200" dirty="0" err="1" smtClean="0">
                <a:effectLst/>
                <a:latin typeface="+mn-lt"/>
                <a:ea typeface="Calibri"/>
                <a:cs typeface="Times New Roman"/>
              </a:rPr>
              <a:t>a-t-il</a:t>
            </a:r>
            <a:r>
              <a:rPr lang="fr-CA" sz="1200" dirty="0" smtClean="0">
                <a:effectLst/>
                <a:latin typeface="+mn-lt"/>
                <a:ea typeface="Calibri"/>
                <a:cs typeface="Times New Roman"/>
              </a:rPr>
              <a:t> d'autres avantages auxquels vous pensez?</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Ils permettent de suivre facilement les tendances relatives aux renseignements du patient/client (p. ex., poids, tension artérielle, etc.).</a:t>
            </a:r>
            <a:endParaRPr lang="en-CA" sz="1200" dirty="0" smtClean="0">
              <a:effectLst/>
              <a:latin typeface="+mn-lt"/>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Coût</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Entre 2001 et 2009, le gouvernement fédéral a consacré environ 1,2 milliard de dollars à cette initiative, et elle est se poursuit.</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Une fois en place, les DSE pourraient permettre des économies évaluées à 6 milliards de dollars par année.</a:t>
            </a:r>
          </a:p>
          <a:p>
            <a:pPr>
              <a:lnSpc>
                <a:spcPct val="115000"/>
              </a:lnSpc>
              <a:spcAft>
                <a:spcPts val="1000"/>
              </a:spcAft>
            </a:pP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startAt="2"/>
              <a:tabLst>
                <a:tab pos="457200" algn="l"/>
              </a:tabLst>
            </a:pPr>
            <a:r>
              <a:rPr lang="fr-CA" sz="1200" dirty="0" smtClean="0">
                <a:effectLst/>
                <a:latin typeface="+mn-lt"/>
                <a:ea typeface="Calibri"/>
                <a:cs typeface="Times New Roman"/>
              </a:rPr>
              <a:t>Collaboration</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Afin de concevoir un DSE efficace, une expertise est requise dans les domaines clinique, technique, organisationnel et éthique, pour n'en nommer que quelques-uns.</a:t>
            </a:r>
          </a:p>
          <a:p>
            <a:pPr>
              <a:lnSpc>
                <a:spcPct val="115000"/>
              </a:lnSpc>
              <a:spcAft>
                <a:spcPts val="1000"/>
              </a:spcAft>
            </a:pP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startAt="3"/>
              <a:tabLst>
                <a:tab pos="457200" algn="l"/>
              </a:tabLst>
            </a:pPr>
            <a:r>
              <a:rPr lang="fr-CA" sz="1200" dirty="0" smtClean="0">
                <a:effectLst/>
                <a:latin typeface="+mn-lt"/>
                <a:ea typeface="Calibri"/>
                <a:cs typeface="Times New Roman"/>
              </a:rPr>
              <a:t>Protection de la vie privée (des renseignements personnels)</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Chaque province en est à diverses étapes de la mise en œuvre des DSE.</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Au Manitoba par exemple, les utilisateurs doivent se connectent aux DSE, lesquels sont dotés d’une piste de vérification et d’une protection en vue d’éviter que des utilisateurs non autorisés aient accès aux renseignements sur la santé d'un individu; la province travaille également à protéger la confidentialité des DSE ouverts à partir d'appareils mobiles.</a:t>
            </a:r>
            <a:endParaRPr lang="en-CA" sz="1200" dirty="0" smtClean="0">
              <a:effectLst/>
              <a:latin typeface="+mn-lt"/>
              <a:ea typeface="Calibri"/>
              <a:cs typeface="Times New Roman"/>
            </a:endParaRPr>
          </a:p>
          <a:p>
            <a:pPr marL="0" inden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Voici un exemple de DSE de base.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11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5000"/>
              </a:lnSpc>
              <a:spcAft>
                <a:spcPts val="1000"/>
              </a:spcAft>
              <a:buFont typeface="Arial" panose="020B0604020202020204" pitchFamily="34" charset="0"/>
              <a:buChar char="•"/>
            </a:pPr>
            <a:r>
              <a:rPr lang="fr-CA" sz="1200" dirty="0" smtClean="0">
                <a:effectLst/>
                <a:latin typeface="+mn-lt"/>
                <a:ea typeface="Calibri"/>
                <a:cs typeface="Times New Roman"/>
              </a:rPr>
              <a:t> L'interopérabilité des DSE fait en sorte que les infirmières peuvent interagir avec les professionnels de la santé à travers les organisations et les systèmes de soins de santé.</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La documentation des interventions des infirmières et des résultats donnent plus de visibilité aux infirmières et démontre l'importance de leur travail, en plus de permettre l’analyse des interventions efficaces et celles qui, à l'inverse, ne donnent pas les résultats escomptés.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infirmières de tout le Canada et du monde doivent être en mesure de communiquer entre elles et avec les autres professionnels de la santé de façon claire – une terminologie normalisée peut simplifier cette communication.</a:t>
            </a:r>
            <a:endParaRPr lang="en-CA" sz="1200" dirty="0" smtClean="0">
              <a:effectLst/>
              <a:latin typeface="+mn-lt"/>
              <a:ea typeface="Calibri"/>
              <a:cs typeface="Times New Roman"/>
            </a:endParaRPr>
          </a:p>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12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Urgences médicales : Les DSE font en sorte que les professionnels de soins de santé des salles d'urgence ont accès à des renseignements essentiels, comme la médication actuelle, les maladies chroniques et les allergies, qui leur permettent plus rapidement de fournir des diagnostics éclairés et de prendre des décisions de traitement.</a:t>
            </a:r>
          </a:p>
          <a:p>
            <a:pPr marL="0" lvl="0" indent="0">
              <a:lnSpc>
                <a:spcPct val="115000"/>
              </a:lnSpc>
              <a:spcAft>
                <a:spcPts val="1000"/>
              </a:spcAft>
              <a:buFont typeface="Arial"/>
              <a:buNone/>
              <a:tabLst>
                <a:tab pos="457200" algn="l"/>
              </a:tabLst>
            </a:pP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Surveillance et gestion : Les DSE permettent aux professionnels de la santé de suivre et d'analyser au fil du temps les renseignements sur les tendances, comme la tension artérielle, ce qui peut les aider à déterminer si le traitement actuel est efficace.</a:t>
            </a:r>
          </a:p>
          <a:p>
            <a:pPr marL="0" lvl="0" indent="0">
              <a:lnSpc>
                <a:spcPct val="115000"/>
              </a:lnSpc>
              <a:spcAft>
                <a:spcPts val="1000"/>
              </a:spcAft>
              <a:buFont typeface="Arial"/>
              <a:buNone/>
              <a:tabLst>
                <a:tab pos="457200" algn="l"/>
              </a:tabLst>
            </a:pP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Délais d'attente (ou temps d’attente) : Les patients/clients sont en mesure de connaître les délais d'attente des différentes installations et les renseignements sur leur état de santé peuvent facilement être partagés avec d'autres installations.</a:t>
            </a:r>
          </a:p>
          <a:p>
            <a:pPr marL="0" lvl="0" indent="0">
              <a:lnSpc>
                <a:spcPct val="115000"/>
              </a:lnSpc>
              <a:spcAft>
                <a:spcPts val="1000"/>
              </a:spcAft>
              <a:buFont typeface="Arial"/>
              <a:buNone/>
              <a:tabLst>
                <a:tab pos="457200" algn="l"/>
              </a:tabLst>
            </a:pP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Éviter les répétitions : L'accès au dossier de santé d'un patient/client permet d'éviter les tests inutiles puisque l’on dispose des résultats des tests les plus récents, cela réduit tant les coûts de soins de santé que les risques pour le patient/client.</a:t>
            </a:r>
          </a:p>
          <a:p>
            <a:pPr marL="0" lvl="0" indent="0">
              <a:lnSpc>
                <a:spcPct val="115000"/>
              </a:lnSpc>
              <a:spcAft>
                <a:spcPts val="1000"/>
              </a:spcAft>
              <a:buFont typeface="Arial"/>
              <a:buNone/>
              <a:tabLst>
                <a:tab pos="457200" algn="l"/>
              </a:tabLst>
            </a:pP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Diagnostic et traitement : Les DSE permettent de réaliser des activités de consultation et de collaboration avec des professionnels de la santé de divers établissements.</a:t>
            </a:r>
          </a:p>
          <a:p>
            <a:pPr marL="0" lvl="0" indent="0">
              <a:lnSpc>
                <a:spcPct val="115000"/>
              </a:lnSpc>
              <a:spcAft>
                <a:spcPts val="1000"/>
              </a:spcAft>
              <a:buFont typeface="Arial"/>
              <a:buNone/>
              <a:tabLst>
                <a:tab pos="457200" algn="l"/>
              </a:tabLst>
            </a:pP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Accessibilité pour les groupes ruraux : L'utilisation des télécommunications et les DSE permettent de consulter des spécialistes et d’obtenir des suivis sans que le patient/client n’ait à se déplacer dans un centre urbain.</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871FB55B-3ECF-4949-9E13-9E23D6CF5FB7}" type="slidenum">
              <a:rPr lang="en-CA" smtClean="0"/>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D63B408-9C7A-4FF8-8B5F-ABD15C4F7251}"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73E3FF-33CF-480B-84D1-64E119FC6979}"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A6EB37-CAD7-48E9-801F-C3DB9D93F91C}"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A2AA0A-77E1-4381-A8B8-4DCF19B88541}"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FA393-7098-4F13-BFEE-A399C0A54770}"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A988D29-757A-46D1-9574-84D387D836EA}" type="datetime1">
              <a:rPr lang="en-CA" smtClean="0"/>
              <a:pPr/>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07571DB-5EEF-4743-9A64-D83E22EF83D2}" type="datetime1">
              <a:rPr lang="en-CA" smtClean="0"/>
              <a:pPr/>
              <a:t>24/02/2014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19C7BE0-B83C-445D-98E5-04BB65BF58C7}" type="datetime1">
              <a:rPr lang="en-CA" smtClean="0"/>
              <a:pPr/>
              <a:t>24/02/2014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59180-F229-4F09-963F-B4A52FA3E97B}" type="datetime1">
              <a:rPr lang="en-CA" smtClean="0"/>
              <a:pPr/>
              <a:t>24/02/2014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2248-E3CA-40E3-B666-529598C15E32}" type="datetime1">
              <a:rPr lang="en-CA" smtClean="0"/>
              <a:pPr/>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5CF0B-F5D2-42FF-A1C5-C884B84148CB}" type="datetime1">
              <a:rPr lang="en-CA" smtClean="0"/>
              <a:pPr/>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37392-03F4-4390-B895-6181E2434C93}" type="datetime1">
              <a:rPr lang="en-CA" smtClean="0"/>
              <a:pPr/>
              <a:t>24/02/2014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57FC3-DEF1-45B1-A7DF-E0AD59BA70FF}" type="slidenum">
              <a:rPr lang="en-CA" smtClean="0"/>
              <a:pPr/>
              <a:t>‹#›</a:t>
            </a:fld>
            <a:endParaRPr lang="en-CA"/>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7" y="6165304"/>
            <a:ext cx="1709250"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b74_jcyqkM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nfoway-inforoute.ca/index.php/progress-in-canada/knowing-is-better/knowing-is-better-for-canadians/knowing-the-benefi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foway-inforoute.ca/index.php/progress-in-canada/knowing-is-better/knowing-is-better-for-clinicians/benefits-to-clinicia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pwc.com/ca/virtualcare" TargetMode="External"/><Relationship Id="rId5" Type="http://schemas.openxmlformats.org/officeDocument/2006/relationships/hyperlink" Target="https://www.infoway-inforoute.ca/.../83-canada-health-infoway-s-10-year-" TargetMode="External"/><Relationship Id="rId4" Type="http://schemas.openxmlformats.org/officeDocument/2006/relationships/hyperlink" Target="http://www.oag-bvg.gc.ca/internet/docs/parl_oag_201004_07_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Ella\AppData\Local\Microsoft\Windows\Temporary Internet Files\Content.IE5\YZX191UO\MP90043072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3068960"/>
            <a:ext cx="9144000" cy="3789040"/>
          </a:xfrm>
        </p:spPr>
        <p:txBody>
          <a:bodyPr>
            <a:normAutofit fontScale="90000"/>
          </a:bodyPr>
          <a:lstStyle/>
          <a:p>
            <a:pPr algn="l"/>
            <a:r>
              <a:rPr lang="en-CA" sz="5400" b="1" dirty="0" smtClean="0"/>
              <a:t/>
            </a:r>
            <a:br>
              <a:rPr lang="en-CA" sz="5400" b="1" dirty="0" smtClean="0"/>
            </a:br>
            <a:r>
              <a:rPr lang="en-CA" sz="5400" b="1" dirty="0" smtClean="0"/>
              <a:t/>
            </a:r>
            <a:br>
              <a:rPr lang="en-CA" sz="5400" b="1" dirty="0" smtClean="0"/>
            </a:br>
            <a:r>
              <a:rPr lang="en-CA" sz="5400" b="1" dirty="0" smtClean="0"/>
              <a:t> </a:t>
            </a:r>
            <a:r>
              <a:rPr lang="fr-CA" sz="4800" b="1" dirty="0"/>
              <a:t>Technologies de l’information et des communications dans la pratique infirmière : Types, utilisation et avantages</a:t>
            </a:r>
            <a:r>
              <a:rPr lang="en-CA" sz="4800" dirty="0"/>
              <a:t/>
            </a:r>
            <a:br>
              <a:rPr lang="en-CA" sz="4800" dirty="0"/>
            </a:br>
            <a:r>
              <a:rPr lang="en-CA" sz="5400" b="1" dirty="0" smtClean="0">
                <a:solidFill>
                  <a:srgbClr val="143740"/>
                </a:solidFill>
              </a:rPr>
              <a:t>							</a:t>
            </a:r>
            <a:br>
              <a:rPr lang="en-CA" sz="5400" b="1" dirty="0" smtClean="0">
                <a:solidFill>
                  <a:srgbClr val="143740"/>
                </a:solidFill>
              </a:rPr>
            </a:br>
            <a:endParaRPr lang="en-CA" sz="5400" b="1" dirty="0"/>
          </a:p>
        </p:txBody>
      </p:sp>
      <p:sp>
        <p:nvSpPr>
          <p:cNvPr id="12" name="Slide Number Placeholder 11"/>
          <p:cNvSpPr>
            <a:spLocks noGrp="1"/>
          </p:cNvSpPr>
          <p:nvPr>
            <p:ph type="sldNum" sz="quarter" idx="12"/>
          </p:nvPr>
        </p:nvSpPr>
        <p:spPr/>
        <p:txBody>
          <a:bodyPr/>
          <a:lstStyle/>
          <a:p>
            <a:fld id="{F2257FC3-DEF1-45B1-A7DF-E0AD59BA70FF}"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DSE au Canada</a:t>
            </a:r>
            <a:endParaRPr lang="en-CA" dirty="0"/>
          </a:p>
        </p:txBody>
      </p:sp>
      <p:sp>
        <p:nvSpPr>
          <p:cNvPr id="3" name="Content Placeholder 2"/>
          <p:cNvSpPr>
            <a:spLocks noGrp="1"/>
          </p:cNvSpPr>
          <p:nvPr>
            <p:ph idx="1"/>
          </p:nvPr>
        </p:nvSpPr>
        <p:spPr/>
        <p:txBody>
          <a:bodyPr/>
          <a:lstStyle/>
          <a:p>
            <a:pPr lvl="0"/>
            <a:r>
              <a:rPr lang="fr-CA" dirty="0"/>
              <a:t>Montrez la vidéo disponible à l’adresse suivante : </a:t>
            </a:r>
            <a:r>
              <a:rPr lang="fr-CA" i="1" dirty="0">
                <a:hlinkClick r:id="rId2"/>
              </a:rPr>
              <a:t>http://</a:t>
            </a:r>
            <a:r>
              <a:rPr lang="fr-CA" i="1" dirty="0" smtClean="0">
                <a:hlinkClick r:id="rId2"/>
              </a:rPr>
              <a:t>www.youtube.com/watch?v=b74_jcyqkM4</a:t>
            </a:r>
            <a:r>
              <a:rPr lang="fr-CA" i="1" dirty="0" smtClean="0"/>
              <a:t> </a:t>
            </a:r>
            <a:r>
              <a:rPr lang="en-CA" dirty="0"/>
              <a:t> </a:t>
            </a:r>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10</a:t>
            </a:fld>
            <a:endParaRPr lang="en-CA"/>
          </a:p>
        </p:txBody>
      </p:sp>
    </p:spTree>
    <p:extLst>
      <p:ext uri="{BB962C8B-B14F-4D97-AF65-F5344CB8AC3E}">
        <p14:creationId xmlns:p14="http://schemas.microsoft.com/office/powerpoint/2010/main" val="4213126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11</a:t>
            </a:fld>
            <a:endParaRPr lang="en-CA"/>
          </a:p>
        </p:txBody>
      </p:sp>
      <p:pic>
        <p:nvPicPr>
          <p:cNvPr id="5" name="Picture 4"/>
          <p:cNvPicPr/>
          <p:nvPr/>
        </p:nvPicPr>
        <p:blipFill>
          <a:blip r:embed="rId3"/>
          <a:stretch>
            <a:fillRect/>
          </a:stretch>
        </p:blipFill>
        <p:spPr>
          <a:xfrm>
            <a:off x="611560" y="260648"/>
            <a:ext cx="7992888" cy="6048672"/>
          </a:xfrm>
          <a:prstGeom prst="rect">
            <a:avLst/>
          </a:prstGeom>
        </p:spPr>
      </p:pic>
    </p:spTree>
    <p:extLst>
      <p:ext uri="{BB962C8B-B14F-4D97-AF65-F5344CB8AC3E}">
        <p14:creationId xmlns:p14="http://schemas.microsoft.com/office/powerpoint/2010/main" val="1272553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Possibilités des DSE sur le plan </a:t>
            </a:r>
            <a:r>
              <a:rPr lang="en-CA" sz="1200" dirty="0" smtClean="0"/>
              <a:t>5</a:t>
            </a:r>
            <a:endParaRPr lang="en-CA" sz="1200" dirty="0"/>
          </a:p>
        </p:txBody>
      </p:sp>
      <p:sp>
        <p:nvSpPr>
          <p:cNvPr id="3" name="Content Placeholder 2"/>
          <p:cNvSpPr>
            <a:spLocks noGrp="1"/>
          </p:cNvSpPr>
          <p:nvPr>
            <p:ph idx="1"/>
          </p:nvPr>
        </p:nvSpPr>
        <p:spPr/>
        <p:txBody>
          <a:bodyPr>
            <a:normAutofit/>
          </a:bodyPr>
          <a:lstStyle/>
          <a:p>
            <a:pPr lvl="0"/>
            <a:r>
              <a:rPr lang="fr-CA" dirty="0"/>
              <a:t>Les DSE offrent aux infirmières la possibilité :</a:t>
            </a:r>
            <a:endParaRPr lang="en-CA" dirty="0"/>
          </a:p>
          <a:p>
            <a:pPr lvl="1"/>
            <a:r>
              <a:rPr lang="fr-CA" dirty="0"/>
              <a:t>de travailler avec d’autres professionnels de la santé pour offrir aux patients/clients des soins optimaux en collaboration;</a:t>
            </a:r>
            <a:endParaRPr lang="en-CA" dirty="0"/>
          </a:p>
          <a:p>
            <a:pPr lvl="1"/>
            <a:r>
              <a:rPr lang="fr-CA" dirty="0"/>
              <a:t>de documenter systématiquement leurs interventions et les résultats qui en découlent.</a:t>
            </a:r>
            <a:endParaRPr lang="en-CA" dirty="0"/>
          </a:p>
          <a:p>
            <a:pPr lvl="0"/>
            <a:r>
              <a:rPr lang="fr-CA" dirty="0"/>
              <a:t>Pour ce faire, les infirmières doivent utiliser des terminologies infirmières et cliniques.</a:t>
            </a:r>
            <a:endParaRPr lang="en-CA" dirty="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12</a:t>
            </a:fld>
            <a:endParaRPr lang="en-CA"/>
          </a:p>
        </p:txBody>
      </p:sp>
    </p:spTree>
    <p:extLst>
      <p:ext uri="{BB962C8B-B14F-4D97-AF65-F5344CB8AC3E}">
        <p14:creationId xmlns:p14="http://schemas.microsoft.com/office/powerpoint/2010/main" val="31155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lla\AppData\Local\Microsoft\Windows\Temporary Internet Files\Content.IE5\2WEQ7BR7\MP900430865[1].jpg"/>
          <p:cNvPicPr>
            <a:picLocks noChangeAspect="1" noChangeArrowheads="1"/>
          </p:cNvPicPr>
          <p:nvPr/>
        </p:nvPicPr>
        <p:blipFill>
          <a:blip r:embed="rId3" cstate="print"/>
          <a:srcRect l="7340" t="3801"/>
          <a:stretch>
            <a:fillRect/>
          </a:stretch>
        </p:blipFill>
        <p:spPr bwMode="auto">
          <a:xfrm>
            <a:off x="5508104" y="2780928"/>
            <a:ext cx="3635897" cy="3645024"/>
          </a:xfrm>
          <a:prstGeom prst="rect">
            <a:avLst/>
          </a:prstGeom>
          <a:noFill/>
        </p:spPr>
      </p:pic>
      <p:sp>
        <p:nvSpPr>
          <p:cNvPr id="2" name="Title 1"/>
          <p:cNvSpPr>
            <a:spLocks noGrp="1"/>
          </p:cNvSpPr>
          <p:nvPr>
            <p:ph type="title"/>
          </p:nvPr>
        </p:nvSpPr>
        <p:spPr/>
        <p:txBody>
          <a:bodyPr>
            <a:normAutofit fontScale="90000"/>
          </a:bodyPr>
          <a:lstStyle/>
          <a:p>
            <a:r>
              <a:rPr lang="fr-CA" dirty="0"/>
              <a:t>Avantages des DSE pour les patients/clients </a:t>
            </a:r>
            <a:r>
              <a:rPr lang="en-CA" sz="1300" dirty="0" smtClean="0"/>
              <a:t>5-6</a:t>
            </a:r>
            <a:endParaRPr lang="en-CA" sz="1300" dirty="0"/>
          </a:p>
        </p:txBody>
      </p:sp>
      <p:sp>
        <p:nvSpPr>
          <p:cNvPr id="3" name="Content Placeholder 2"/>
          <p:cNvSpPr>
            <a:spLocks noGrp="1"/>
          </p:cNvSpPr>
          <p:nvPr>
            <p:ph idx="1"/>
          </p:nvPr>
        </p:nvSpPr>
        <p:spPr>
          <a:xfrm>
            <a:off x="395536" y="1412776"/>
            <a:ext cx="8291264" cy="4896544"/>
          </a:xfrm>
        </p:spPr>
        <p:txBody>
          <a:bodyPr>
            <a:noAutofit/>
          </a:bodyPr>
          <a:lstStyle/>
          <a:p>
            <a:pPr lvl="0"/>
            <a:r>
              <a:rPr lang="fr-CA" sz="2400" dirty="0"/>
              <a:t>Soins dans le cadre d’urgences médicales</a:t>
            </a:r>
            <a:endParaRPr lang="en-CA" sz="2400" dirty="0"/>
          </a:p>
          <a:p>
            <a:pPr lvl="0"/>
            <a:r>
              <a:rPr lang="fr-CA" sz="2400" dirty="0"/>
              <a:t>Surveillance et gestion des maladies chroniques</a:t>
            </a:r>
            <a:endParaRPr lang="en-CA" sz="2400" dirty="0"/>
          </a:p>
          <a:p>
            <a:pPr lvl="0"/>
            <a:r>
              <a:rPr lang="fr-CA" sz="2400" dirty="0"/>
              <a:t>Temps d’attente pour des procédures de diagnostic, de dépistage ou de traitement</a:t>
            </a:r>
            <a:endParaRPr lang="en-CA" sz="2400" dirty="0"/>
          </a:p>
          <a:p>
            <a:pPr lvl="0"/>
            <a:r>
              <a:rPr lang="fr-CA" sz="2400" dirty="0"/>
              <a:t>Utilisation des résultats de </a:t>
            </a:r>
            <a:endParaRPr lang="fr-CA" sz="2400" dirty="0" smtClean="0"/>
          </a:p>
          <a:p>
            <a:pPr marL="0" lvl="0" indent="0">
              <a:buNone/>
            </a:pPr>
            <a:r>
              <a:rPr lang="fr-CA" sz="2400" dirty="0"/>
              <a:t> </a:t>
            </a:r>
            <a:r>
              <a:rPr lang="fr-CA" sz="2400" dirty="0" smtClean="0"/>
              <a:t>    diagnostic </a:t>
            </a:r>
            <a:r>
              <a:rPr lang="fr-CA" sz="2400" dirty="0"/>
              <a:t>ou de dépistage avec </a:t>
            </a:r>
            <a:endParaRPr lang="fr-CA" sz="2400" dirty="0" smtClean="0"/>
          </a:p>
          <a:p>
            <a:pPr marL="0" lvl="0" indent="0">
              <a:buNone/>
            </a:pPr>
            <a:r>
              <a:rPr lang="fr-CA" sz="2400" dirty="0"/>
              <a:t> </a:t>
            </a:r>
            <a:r>
              <a:rPr lang="fr-CA" sz="2400" dirty="0" smtClean="0"/>
              <a:t>    moins </a:t>
            </a:r>
            <a:r>
              <a:rPr lang="fr-CA" sz="2400" dirty="0"/>
              <a:t>de répétitions inutiles</a:t>
            </a:r>
            <a:endParaRPr lang="en-CA" sz="2400" dirty="0"/>
          </a:p>
          <a:p>
            <a:pPr lvl="0"/>
            <a:r>
              <a:rPr lang="fr-CA" sz="2400" dirty="0"/>
              <a:t>Diagnostic et traitement avec </a:t>
            </a:r>
            <a:endParaRPr lang="fr-CA" sz="2400" dirty="0" smtClean="0"/>
          </a:p>
          <a:p>
            <a:pPr marL="0" lvl="0" indent="0">
              <a:buNone/>
            </a:pPr>
            <a:r>
              <a:rPr lang="fr-CA" sz="2400" dirty="0"/>
              <a:t> </a:t>
            </a:r>
            <a:r>
              <a:rPr lang="fr-CA" sz="2400" dirty="0" smtClean="0"/>
              <a:t>    partage </a:t>
            </a:r>
            <a:r>
              <a:rPr lang="fr-CA" sz="2400" dirty="0"/>
              <a:t>d’information</a:t>
            </a:r>
            <a:endParaRPr lang="en-CA" sz="2400" dirty="0"/>
          </a:p>
          <a:p>
            <a:pPr lvl="0"/>
            <a:r>
              <a:rPr lang="fr-CA" sz="2400" dirty="0"/>
              <a:t>Accessibilité pour les groupes ruraux</a:t>
            </a:r>
            <a:endParaRPr lang="en-CA" sz="2400" dirty="0"/>
          </a:p>
        </p:txBody>
      </p:sp>
      <p:sp>
        <p:nvSpPr>
          <p:cNvPr id="5" name="Slide Number Placeholder 4"/>
          <p:cNvSpPr>
            <a:spLocks noGrp="1"/>
          </p:cNvSpPr>
          <p:nvPr>
            <p:ph type="sldNum" sz="quarter" idx="12"/>
          </p:nvPr>
        </p:nvSpPr>
        <p:spPr/>
        <p:txBody>
          <a:bodyPr/>
          <a:lstStyle/>
          <a:p>
            <a:fld id="{F2257FC3-DEF1-45B1-A7DF-E0AD59BA70FF}"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r-CA" dirty="0"/>
              <a:t>*Montrez les vidéos sur le site Web d’Inforoute Santé du Canada </a:t>
            </a:r>
            <a:r>
              <a:rPr lang="fr-CA" dirty="0" smtClean="0"/>
              <a:t>:</a:t>
            </a:r>
            <a:br>
              <a:rPr lang="fr-CA" dirty="0" smtClean="0"/>
            </a:br>
            <a:endParaRPr lang="en-CA" dirty="0"/>
          </a:p>
          <a:p>
            <a:pPr marL="0" indent="0" algn="ctr">
              <a:buNone/>
            </a:pPr>
            <a:r>
              <a:rPr lang="fr-CA" dirty="0">
                <a:hlinkClick r:id="rId2"/>
              </a:rPr>
              <a:t>http://</a:t>
            </a:r>
            <a:r>
              <a:rPr lang="fr-CA" dirty="0" smtClean="0">
                <a:hlinkClick r:id="rId2"/>
              </a:rPr>
              <a:t>www.infoway-inforoute.ca/index.php/progress-in-canada/knowing-is-better/knowing-is-better-for-canadians/knowing-the-benefits</a:t>
            </a:r>
            <a:r>
              <a:rPr lang="fr-CA" dirty="0" smtClean="0"/>
              <a:t> </a:t>
            </a:r>
            <a:r>
              <a:rPr lang="en-CA" sz="1800" dirty="0"/>
              <a:t> </a:t>
            </a:r>
            <a:endParaRPr lang="en-CA" dirty="0"/>
          </a:p>
          <a:p>
            <a:endParaRPr lang="en-CA"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32656"/>
            <a:ext cx="7272808" cy="1143000"/>
          </a:xfrm>
        </p:spPr>
        <p:txBody>
          <a:bodyPr>
            <a:normAutofit/>
          </a:bodyPr>
          <a:lstStyle/>
          <a:p>
            <a:r>
              <a:rPr lang="fr-CA" dirty="0"/>
              <a:t>Jouons à « </a:t>
            </a:r>
            <a:r>
              <a:rPr lang="fr-CA" dirty="0" err="1"/>
              <a:t>Jeopardy</a:t>
            </a:r>
            <a:r>
              <a:rPr lang="fr-CA" dirty="0"/>
              <a:t> »</a:t>
            </a:r>
            <a:endParaRPr lang="en-CA" dirty="0"/>
          </a:p>
        </p:txBody>
      </p:sp>
      <p:sp>
        <p:nvSpPr>
          <p:cNvPr id="3" name="Content Placeholder 2"/>
          <p:cNvSpPr>
            <a:spLocks noGrp="1"/>
          </p:cNvSpPr>
          <p:nvPr>
            <p:ph idx="1"/>
          </p:nvPr>
        </p:nvSpPr>
        <p:spPr>
          <a:xfrm>
            <a:off x="3851920" y="1600200"/>
            <a:ext cx="4834880" cy="4997152"/>
          </a:xfrm>
        </p:spPr>
        <p:txBody>
          <a:bodyPr>
            <a:normAutofit lnSpcReduction="10000"/>
          </a:bodyPr>
          <a:lstStyle/>
          <a:p>
            <a:pPr marL="0" indent="0">
              <a:buNone/>
            </a:pPr>
            <a:r>
              <a:rPr lang="fr-CA" dirty="0"/>
              <a:t>Les questions possibles comprennent :</a:t>
            </a:r>
            <a:endParaRPr lang="en-CA" dirty="0"/>
          </a:p>
          <a:p>
            <a:pPr marL="0" indent="0" algn="ctr">
              <a:buNone/>
            </a:pPr>
            <a:r>
              <a:rPr lang="fr-CA" dirty="0"/>
              <a:t>« Qu’est-ce qu’un DME/système décentralisé? »</a:t>
            </a:r>
            <a:endParaRPr lang="en-CA" dirty="0"/>
          </a:p>
          <a:p>
            <a:pPr marL="0" indent="0" algn="ctr">
              <a:buNone/>
            </a:pPr>
            <a:r>
              <a:rPr lang="fr-CA" dirty="0"/>
              <a:t>ou</a:t>
            </a:r>
            <a:endParaRPr lang="en-CA" dirty="0"/>
          </a:p>
          <a:p>
            <a:pPr marL="0" indent="0" algn="ctr">
              <a:buNone/>
            </a:pPr>
            <a:r>
              <a:rPr lang="fr-CA" dirty="0"/>
              <a:t>« Qu’est-ce qu’un DSE? »</a:t>
            </a:r>
            <a:endParaRPr lang="en-CA" dirty="0"/>
          </a:p>
          <a:p>
            <a:pPr algn="ctr">
              <a:buNone/>
            </a:pPr>
            <a:endParaRPr lang="en-CA" dirty="0" smtClean="0"/>
          </a:p>
          <a:p>
            <a:pPr algn="ctr">
              <a:buNone/>
            </a:pPr>
            <a:endParaRPr lang="en-CA" dirty="0" smtClean="0"/>
          </a:p>
          <a:p>
            <a:pPr algn="ctr">
              <a:buNone/>
            </a:pPr>
            <a:r>
              <a:rPr lang="en-CA" sz="1400" dirty="0" smtClean="0"/>
              <a:t>*</a:t>
            </a:r>
            <a:r>
              <a:rPr lang="fr-CA" sz="1400" dirty="0"/>
              <a:t>Adapté de la version anglaise du jeu-questionnaire </a:t>
            </a:r>
            <a:r>
              <a:rPr lang="fr-CA" sz="1400" i="1" dirty="0" err="1"/>
              <a:t>Jeopardy</a:t>
            </a:r>
            <a:r>
              <a:rPr lang="fr-CA" sz="1400" dirty="0"/>
              <a:t> d’Inforoute Santé du Canada : DME ou DSE?</a:t>
            </a:r>
            <a:endParaRPr lang="en-CA" sz="1400" dirty="0" smtClean="0"/>
          </a:p>
        </p:txBody>
      </p:sp>
      <p:sp>
        <p:nvSpPr>
          <p:cNvPr id="4" name="Slide Number Placeholder 3"/>
          <p:cNvSpPr>
            <a:spLocks noGrp="1"/>
          </p:cNvSpPr>
          <p:nvPr>
            <p:ph type="sldNum" sz="quarter" idx="12"/>
          </p:nvPr>
        </p:nvSpPr>
        <p:spPr/>
        <p:txBody>
          <a:bodyPr/>
          <a:lstStyle/>
          <a:p>
            <a:fld id="{F2257FC3-DEF1-45B1-A7DF-E0AD59BA70FF}" type="slidenum">
              <a:rPr lang="en-CA" smtClean="0"/>
              <a:pPr/>
              <a:t>15</a:t>
            </a:fld>
            <a:endParaRPr lang="en-CA"/>
          </a:p>
        </p:txBody>
      </p:sp>
      <p:pic>
        <p:nvPicPr>
          <p:cNvPr id="11266" name="Picture 2" descr="C:\Users\Ella\AppData\Local\Microsoft\Windows\Temporary Internet Files\Content.IE5\1FQD7ZC5\MP900401828[1].jpg"/>
          <p:cNvPicPr>
            <a:picLocks noChangeAspect="1" noChangeArrowheads="1"/>
          </p:cNvPicPr>
          <p:nvPr/>
        </p:nvPicPr>
        <p:blipFill>
          <a:blip r:embed="rId3" cstate="print"/>
          <a:srcRect/>
          <a:stretch>
            <a:fillRect/>
          </a:stretch>
        </p:blipFill>
        <p:spPr bwMode="auto">
          <a:xfrm>
            <a:off x="0" y="0"/>
            <a:ext cx="3635896"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lla\AppData\Local\Microsoft\Windows\Temporary Internet Files\Content.IE5\684XRW24\MP900398831[1].jpg"/>
          <p:cNvPicPr>
            <a:picLocks noChangeAspect="1" noChangeArrowheads="1"/>
          </p:cNvPicPr>
          <p:nvPr/>
        </p:nvPicPr>
        <p:blipFill>
          <a:blip r:embed="rId3" cstate="print"/>
          <a:srcRect/>
          <a:stretch>
            <a:fillRect/>
          </a:stretch>
        </p:blipFill>
        <p:spPr bwMode="auto">
          <a:xfrm>
            <a:off x="-108520" y="3096344"/>
            <a:ext cx="6529220" cy="4149080"/>
          </a:xfrm>
          <a:prstGeom prst="rect">
            <a:avLst/>
          </a:prstGeom>
          <a:noFill/>
        </p:spPr>
      </p:pic>
      <p:sp>
        <p:nvSpPr>
          <p:cNvPr id="3" name="Content Placeholder 2"/>
          <p:cNvSpPr>
            <a:spLocks noGrp="1"/>
          </p:cNvSpPr>
          <p:nvPr>
            <p:ph idx="1"/>
          </p:nvPr>
        </p:nvSpPr>
        <p:spPr>
          <a:xfrm>
            <a:off x="179512" y="260648"/>
            <a:ext cx="8507288" cy="6336704"/>
          </a:xfrm>
        </p:spPr>
        <p:txBody>
          <a:bodyPr>
            <a:normAutofit fontScale="92500" lnSpcReduction="10000"/>
          </a:bodyPr>
          <a:lstStyle/>
          <a:p>
            <a:pPr marL="0" lvl="0" indent="0">
              <a:buNone/>
            </a:pPr>
            <a:r>
              <a:rPr lang="fr-CA" sz="3000" b="1" dirty="0" smtClean="0"/>
              <a:t>1. Je </a:t>
            </a:r>
            <a:r>
              <a:rPr lang="fr-CA" sz="3000" b="1" dirty="0"/>
              <a:t>ne peux voir que les médicaments prescrits dans mon établissement pour ce client/patient.</a:t>
            </a:r>
            <a:endParaRPr lang="en-CA" sz="3000" dirty="0"/>
          </a:p>
          <a:p>
            <a:pPr marL="0" lvl="0" indent="0">
              <a:buNone/>
            </a:pPr>
            <a:r>
              <a:rPr lang="fr-CA" sz="3000" b="1" dirty="0" smtClean="0"/>
              <a:t>2. Je </a:t>
            </a:r>
            <a:r>
              <a:rPr lang="fr-CA" sz="3000" b="1" dirty="0"/>
              <a:t>peux voir les résultats de tests en laboratoire commandés par mon établissement de soins de courte durée et ceux commandés par l’établissement de soins primaires du patient/client.</a:t>
            </a:r>
            <a:endParaRPr lang="en-CA" sz="3000" dirty="0"/>
          </a:p>
          <a:p>
            <a:pPr marL="0" lvl="0" indent="0">
              <a:buNone/>
            </a:pPr>
            <a:r>
              <a:rPr lang="fr-CA" sz="3000" b="1" dirty="0" smtClean="0"/>
              <a:t>3. Je </a:t>
            </a:r>
            <a:r>
              <a:rPr lang="fr-CA" sz="3000" b="1" dirty="0"/>
              <a:t>peux voir la liste des conditions et problèmes de tous les cliniciens du cercle de soins du patient/client.</a:t>
            </a:r>
            <a:endParaRPr lang="en-CA" sz="3000" dirty="0"/>
          </a:p>
          <a:p>
            <a:pPr marL="0" lvl="0" indent="0">
              <a:buNone/>
            </a:pPr>
            <a:r>
              <a:rPr lang="fr-CA" sz="3000" b="1" dirty="0" smtClean="0"/>
              <a:t>4. Je </a:t>
            </a:r>
            <a:r>
              <a:rPr lang="fr-CA" sz="3000" b="1" dirty="0"/>
              <a:t>peux consulter mes notes cliniques de toutes les rencontres que j’ai eues avec le patient à titre d’infirmière.</a:t>
            </a:r>
            <a:endParaRPr lang="en-CA" sz="3000" dirty="0"/>
          </a:p>
          <a:p>
            <a:pPr marL="2743200" lvl="6" indent="0">
              <a:buNone/>
            </a:pPr>
            <a:r>
              <a:rPr lang="fr-CA" sz="3000" b="1" dirty="0" smtClean="0"/>
              <a:t>5.Je </a:t>
            </a:r>
            <a:r>
              <a:rPr lang="fr-CA" sz="3000" b="1" dirty="0"/>
              <a:t>peux voir tous les médicaments actuels qu’ont prescrits à ce patient l’ensemble des cliniciens.</a:t>
            </a:r>
            <a:endParaRPr lang="en-CA" sz="3000" dirty="0"/>
          </a:p>
          <a:p>
            <a:pPr marL="0" indent="0">
              <a:buNone/>
            </a:pPr>
            <a:endParaRPr lang="en-CA" dirty="0"/>
          </a:p>
          <a:p>
            <a:pPr marL="514350" indent="-514350">
              <a:buNone/>
            </a:pPr>
            <a:endParaRPr lang="en-CA" sz="4400"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20680"/>
          </a:xfrm>
        </p:spPr>
        <p:txBody>
          <a:bodyPr>
            <a:normAutofit lnSpcReduction="10000"/>
          </a:bodyPr>
          <a:lstStyle/>
          <a:p>
            <a:pPr marL="0" lvl="0" indent="0">
              <a:buNone/>
            </a:pPr>
            <a:r>
              <a:rPr lang="fr-CA" sz="2800" b="1" dirty="0" smtClean="0"/>
              <a:t>6. Je </a:t>
            </a:r>
            <a:r>
              <a:rPr lang="fr-CA" sz="2800" b="1" dirty="0"/>
              <a:t>peux consulter le rapport d’imagerie diagnostique et les images du patient.</a:t>
            </a:r>
            <a:endParaRPr lang="en-CA" sz="2800" b="1" dirty="0"/>
          </a:p>
          <a:p>
            <a:pPr marL="0" lvl="0" indent="0">
              <a:buNone/>
            </a:pPr>
            <a:r>
              <a:rPr lang="fr-CA" sz="2800" b="1" dirty="0" smtClean="0"/>
              <a:t>7. Je </a:t>
            </a:r>
            <a:r>
              <a:rPr lang="fr-CA" sz="2800" b="1" dirty="0"/>
              <a:t>peux voir l’historique des rencontres du patient avec des membres du système de soins de </a:t>
            </a:r>
            <a:r>
              <a:rPr lang="fr-CA" sz="2800" b="1" dirty="0" smtClean="0"/>
              <a:t>santé.</a:t>
            </a:r>
            <a:r>
              <a:rPr lang="en-CA" sz="2800" b="1" dirty="0"/>
              <a:t/>
            </a:r>
            <a:br>
              <a:rPr lang="en-CA" sz="2800" b="1" dirty="0"/>
            </a:br>
            <a:r>
              <a:rPr lang="en-CA" sz="2800" b="1" dirty="0" smtClean="0"/>
              <a:t>8. </a:t>
            </a:r>
            <a:r>
              <a:rPr lang="fr-CA" sz="2800" b="1" dirty="0" smtClean="0"/>
              <a:t>Je </a:t>
            </a:r>
            <a:r>
              <a:rPr lang="fr-CA" sz="2800" b="1" dirty="0"/>
              <a:t>peux voir les résultats de tests en laboratoire commandés ou copiés à mon établissement.</a:t>
            </a:r>
            <a:endParaRPr lang="en-CA" sz="2800" b="1" dirty="0"/>
          </a:p>
          <a:p>
            <a:pPr marL="0" lvl="0" indent="0">
              <a:buNone/>
            </a:pPr>
            <a:r>
              <a:rPr lang="fr-CA" sz="2800" b="1" dirty="0" smtClean="0"/>
              <a:t>9. Je </a:t>
            </a:r>
            <a:r>
              <a:rPr lang="fr-CA" sz="2800" b="1" dirty="0"/>
              <a:t>peux consulter les rapports de conseiller à la suite </a:t>
            </a:r>
            <a:r>
              <a:rPr lang="fr-CA" sz="2800" b="1" dirty="0" smtClean="0"/>
              <a:t>d’une référence </a:t>
            </a:r>
            <a:r>
              <a:rPr lang="fr-CA" sz="2800" b="1" dirty="0"/>
              <a:t>électronique que j’ai fait pour du soutien spirituel.</a:t>
            </a:r>
            <a:endParaRPr lang="en-CA" sz="2800" b="1" dirty="0"/>
          </a:p>
          <a:p>
            <a:pPr marL="0" lvl="0" indent="0">
              <a:buNone/>
            </a:pPr>
            <a:r>
              <a:rPr lang="fr-CA" sz="2800" b="1" dirty="0" smtClean="0"/>
              <a:t>10. Je </a:t>
            </a:r>
            <a:r>
              <a:rPr lang="fr-CA" sz="2800" b="1" dirty="0"/>
              <a:t>peux consulter les rapports de congé de toutes admissions antérieures que l’hôpital a transmis à mon </a:t>
            </a:r>
            <a:r>
              <a:rPr lang="fr-CA" sz="2800" b="1" dirty="0" smtClean="0"/>
              <a:t>établissement.</a:t>
            </a:r>
            <a:r>
              <a:rPr lang="en-CA" sz="2800" b="1" dirty="0"/>
              <a:t/>
            </a:r>
            <a:br>
              <a:rPr lang="en-CA" sz="2800" b="1" dirty="0"/>
            </a:br>
            <a:r>
              <a:rPr lang="en-CA" sz="2800" b="1" dirty="0" smtClean="0"/>
              <a:t>11. </a:t>
            </a:r>
            <a:r>
              <a:rPr lang="fr-CA" sz="2800" b="1" dirty="0" smtClean="0"/>
              <a:t>Je </a:t>
            </a:r>
            <a:r>
              <a:rPr lang="fr-CA" sz="2800" b="1" dirty="0"/>
              <a:t>peux voir l’historique des rapports d’hospitalisation et de congé d’un patient.</a:t>
            </a:r>
            <a:endParaRPr lang="en-CA" sz="2800" b="1" dirty="0"/>
          </a:p>
          <a:p>
            <a:endParaRPr lang="en-CA" sz="2800" dirty="0"/>
          </a:p>
          <a:p>
            <a:endParaRPr lang="en-CA" b="1" dirty="0"/>
          </a:p>
        </p:txBody>
      </p:sp>
      <p:sp>
        <p:nvSpPr>
          <p:cNvPr id="5" name="Slide Number Placeholder 4"/>
          <p:cNvSpPr>
            <a:spLocks noGrp="1"/>
          </p:cNvSpPr>
          <p:nvPr>
            <p:ph type="sldNum" sz="quarter" idx="12"/>
          </p:nvPr>
        </p:nvSpPr>
        <p:spPr/>
        <p:txBody>
          <a:bodyPr/>
          <a:lstStyle/>
          <a:p>
            <a:fld id="{F2257FC3-DEF1-45B1-A7DF-E0AD59BA70FF}" type="slidenum">
              <a:rPr lang="en-CA" smtClean="0"/>
              <a:pPr/>
              <a:t>17</a:t>
            </a:fld>
            <a:endParaRPr lang="en-CA"/>
          </a:p>
        </p:txBody>
      </p:sp>
      <p:pic>
        <p:nvPicPr>
          <p:cNvPr id="13317" name="Picture 5" descr="C:\Users\Ella\AppData\Local\Microsoft\Windows\Temporary Internet Files\Content.IE5\684XRW24\MC900078711[1].wmf"/>
          <p:cNvPicPr>
            <a:picLocks noChangeAspect="1" noChangeArrowheads="1"/>
          </p:cNvPicPr>
          <p:nvPr/>
        </p:nvPicPr>
        <p:blipFill>
          <a:blip r:embed="rId3" cstate="print"/>
          <a:srcRect/>
          <a:stretch>
            <a:fillRect/>
          </a:stretch>
        </p:blipFill>
        <p:spPr bwMode="auto">
          <a:xfrm>
            <a:off x="8076202" y="4797152"/>
            <a:ext cx="854167" cy="17527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Dossier de santé </a:t>
            </a:r>
            <a:r>
              <a:rPr lang="fr-CA" dirty="0" smtClean="0"/>
              <a:t>personnel (</a:t>
            </a:r>
            <a:r>
              <a:rPr lang="fr-CA" dirty="0"/>
              <a:t>DSP) </a:t>
            </a:r>
            <a:r>
              <a:rPr lang="fr-CA" dirty="0" smtClean="0"/>
              <a:t> </a:t>
            </a:r>
            <a:r>
              <a:rPr lang="en-CA" sz="1200" dirty="0" smtClean="0"/>
              <a:t>3,8-9</a:t>
            </a:r>
            <a:endParaRPr lang="en-CA" dirty="0"/>
          </a:p>
        </p:txBody>
      </p:sp>
      <p:sp>
        <p:nvSpPr>
          <p:cNvPr id="3" name="Content Placeholder 2"/>
          <p:cNvSpPr>
            <a:spLocks noGrp="1"/>
          </p:cNvSpPr>
          <p:nvPr>
            <p:ph idx="1"/>
          </p:nvPr>
        </p:nvSpPr>
        <p:spPr/>
        <p:txBody>
          <a:bodyPr/>
          <a:lstStyle/>
          <a:p>
            <a:pPr lvl="0"/>
            <a:r>
              <a:rPr lang="fr-CA" dirty="0"/>
              <a:t>Comprend des renseignements ajoutés par le particulier</a:t>
            </a:r>
            <a:endParaRPr lang="en-CA" dirty="0"/>
          </a:p>
          <a:p>
            <a:pPr lvl="0"/>
            <a:r>
              <a:rPr lang="fr-CA" dirty="0"/>
              <a:t>Moins complet qu’un DSE, de portée similaire à un DME, mais comprend différents renseignements sur la santé</a:t>
            </a:r>
            <a:endParaRPr lang="en-CA" dirty="0"/>
          </a:p>
          <a:p>
            <a:pPr lvl="0"/>
            <a:r>
              <a:rPr lang="fr-CA" dirty="0"/>
              <a:t>Il peut s’agir d’un document isolé, mais est idéalement intégré à un DSE et s’y superpose.</a:t>
            </a:r>
            <a:endParaRPr lang="en-CA" dirty="0"/>
          </a:p>
          <a:p>
            <a:endParaRPr lang="en-CA" dirty="0" smtClean="0"/>
          </a:p>
        </p:txBody>
      </p:sp>
      <p:sp>
        <p:nvSpPr>
          <p:cNvPr id="4" name="Slide Number Placeholder 3"/>
          <p:cNvSpPr>
            <a:spLocks noGrp="1"/>
          </p:cNvSpPr>
          <p:nvPr>
            <p:ph type="sldNum" sz="quarter" idx="12"/>
          </p:nvPr>
        </p:nvSpPr>
        <p:spPr/>
        <p:txBody>
          <a:bodyPr/>
          <a:lstStyle/>
          <a:p>
            <a:fld id="{F2257FC3-DEF1-45B1-A7DF-E0AD59BA70FF}" type="slidenum">
              <a:rPr lang="en-CA" smtClean="0"/>
              <a:pPr/>
              <a:t>18</a:t>
            </a:fld>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44624"/>
            <a:ext cx="9649072" cy="1143000"/>
          </a:xfrm>
        </p:spPr>
        <p:txBody>
          <a:bodyPr>
            <a:normAutofit fontScale="90000"/>
          </a:bodyPr>
          <a:lstStyle/>
          <a:p>
            <a:r>
              <a:rPr lang="fr-CA" dirty="0"/>
              <a:t>Évaluation et formation relatives aux </a:t>
            </a:r>
            <a:r>
              <a:rPr lang="fr-CA" dirty="0" smtClean="0"/>
              <a:t>DSP</a:t>
            </a:r>
            <a:r>
              <a:rPr lang="en-CA" sz="1400" dirty="0" smtClean="0"/>
              <a:t>3,8-9</a:t>
            </a:r>
            <a:endParaRPr lang="en-CA" sz="1300"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19</a:t>
            </a:fld>
            <a:endParaRPr lang="en-CA"/>
          </a:p>
        </p:txBody>
      </p:sp>
      <p:sp>
        <p:nvSpPr>
          <p:cNvPr id="7" name="Content Placeholder 6"/>
          <p:cNvSpPr>
            <a:spLocks noGrp="1"/>
          </p:cNvSpPr>
          <p:nvPr>
            <p:ph idx="1"/>
          </p:nvPr>
        </p:nvSpPr>
        <p:spPr>
          <a:xfrm>
            <a:off x="467544" y="980728"/>
            <a:ext cx="8229600" cy="5184576"/>
          </a:xfrm>
        </p:spPr>
        <p:txBody>
          <a:bodyPr>
            <a:noAutofit/>
          </a:bodyPr>
          <a:lstStyle/>
          <a:p>
            <a:pPr lvl="0"/>
            <a:r>
              <a:rPr lang="fr-CA" dirty="0" err="1"/>
              <a:t>Littératie</a:t>
            </a:r>
            <a:r>
              <a:rPr lang="fr-CA" dirty="0"/>
              <a:t> en santé</a:t>
            </a:r>
            <a:endParaRPr lang="en-CA" dirty="0"/>
          </a:p>
          <a:p>
            <a:pPr lvl="0"/>
            <a:r>
              <a:rPr lang="fr-CA" dirty="0"/>
              <a:t>Enseignement en matière de santé :</a:t>
            </a:r>
            <a:endParaRPr lang="en-CA" dirty="0"/>
          </a:p>
          <a:p>
            <a:pPr lvl="1"/>
            <a:r>
              <a:rPr lang="fr-CA" dirty="0"/>
              <a:t>Comprendre l’information que contient le DSP</a:t>
            </a:r>
            <a:endParaRPr lang="en-CA" dirty="0"/>
          </a:p>
          <a:p>
            <a:pPr lvl="1"/>
            <a:r>
              <a:rPr lang="fr-CA" dirty="0"/>
              <a:t>Les renseignements qu’il est important de consigner dans le DSP</a:t>
            </a:r>
            <a:endParaRPr lang="en-CA" dirty="0"/>
          </a:p>
          <a:p>
            <a:pPr lvl="0"/>
            <a:r>
              <a:rPr lang="fr-CA" dirty="0"/>
              <a:t>Enseignement de base sur la façon d’accéder à un DSP et de l’utiliser</a:t>
            </a:r>
            <a:endParaRPr lang="en-CA" dirty="0"/>
          </a:p>
          <a:p>
            <a:r>
              <a:rPr lang="fr-CA" dirty="0"/>
              <a:t>*Certains obstacles ne peuvent pas être surmontés directement, notamment le statut socioéconomique et l’état de santé.</a:t>
            </a:r>
            <a:endParaRPr lang="en-CA" dirty="0"/>
          </a:p>
          <a:p>
            <a:endParaRPr lang="en-CA"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Plan</a:t>
            </a:r>
            <a:endParaRPr lang="en-CA" dirty="0"/>
          </a:p>
        </p:txBody>
      </p:sp>
      <p:sp>
        <p:nvSpPr>
          <p:cNvPr id="3" name="Content Placeholder 2"/>
          <p:cNvSpPr>
            <a:spLocks noGrp="1"/>
          </p:cNvSpPr>
          <p:nvPr>
            <p:ph idx="1"/>
          </p:nvPr>
        </p:nvSpPr>
        <p:spPr/>
        <p:txBody>
          <a:bodyPr>
            <a:normAutofit fontScale="77500" lnSpcReduction="20000"/>
          </a:bodyPr>
          <a:lstStyle/>
          <a:p>
            <a:pPr lvl="0"/>
            <a:r>
              <a:rPr lang="fr-CA" dirty="0"/>
              <a:t>Trois principaux types de systèmes électroniques</a:t>
            </a:r>
            <a:endParaRPr lang="en-CA" dirty="0"/>
          </a:p>
          <a:p>
            <a:pPr lvl="1"/>
            <a:r>
              <a:rPr lang="fr-CA" dirty="0"/>
              <a:t>Points de service (p. ex., dossiers médicaux électroniques)</a:t>
            </a:r>
            <a:endParaRPr lang="en-CA" dirty="0"/>
          </a:p>
          <a:p>
            <a:pPr lvl="1"/>
            <a:r>
              <a:rPr lang="fr-CA" dirty="0"/>
              <a:t>Dossiers de santé électroniques</a:t>
            </a:r>
            <a:endParaRPr lang="en-CA" dirty="0"/>
          </a:p>
          <a:p>
            <a:pPr lvl="1"/>
            <a:r>
              <a:rPr lang="fr-CA" dirty="0"/>
              <a:t>Solutions relatives à la santé des consommateurs (p. ex., </a:t>
            </a:r>
            <a:r>
              <a:rPr lang="fr-CA" dirty="0" smtClean="0"/>
              <a:t>dossier </a:t>
            </a:r>
            <a:r>
              <a:rPr lang="fr-CA" dirty="0"/>
              <a:t>de santé </a:t>
            </a:r>
            <a:r>
              <a:rPr lang="fr-CA" dirty="0" smtClean="0"/>
              <a:t>personnel)</a:t>
            </a:r>
            <a:endParaRPr lang="en-CA" dirty="0"/>
          </a:p>
          <a:p>
            <a:endParaRPr lang="en-CA" dirty="0" smtClean="0"/>
          </a:p>
          <a:p>
            <a:pPr lvl="0"/>
            <a:r>
              <a:rPr lang="fr-CA" dirty="0"/>
              <a:t>Optimisation de la prestation de soins au moyen des TIC</a:t>
            </a:r>
            <a:endParaRPr lang="en-CA" dirty="0"/>
          </a:p>
          <a:p>
            <a:pPr lvl="1"/>
            <a:r>
              <a:rPr lang="fr-CA" dirty="0"/>
              <a:t>Soins de santé virtuels et mobiles</a:t>
            </a:r>
            <a:endParaRPr lang="en-CA" dirty="0"/>
          </a:p>
          <a:p>
            <a:pPr lvl="1"/>
            <a:r>
              <a:rPr lang="fr-CA" dirty="0"/>
              <a:t>Documentation</a:t>
            </a:r>
            <a:endParaRPr lang="en-CA" dirty="0"/>
          </a:p>
          <a:p>
            <a:pPr lvl="1"/>
            <a:r>
              <a:rPr lang="fr-CA" dirty="0"/>
              <a:t>Aide à la décision au point de service</a:t>
            </a:r>
            <a:endParaRPr lang="en-CA" dirty="0"/>
          </a:p>
          <a:p>
            <a:pPr lvl="1"/>
            <a:r>
              <a:rPr lang="fr-CA" dirty="0"/>
              <a:t>Amélioration des soins interprofessionnels</a:t>
            </a:r>
            <a:endParaRPr lang="en-CA" dirty="0"/>
          </a:p>
          <a:p>
            <a:pPr lvl="1"/>
            <a:r>
              <a:rPr lang="fr-CA" dirty="0"/>
              <a:t>Appui à la relation entre l’infirmière et le client/patient</a:t>
            </a:r>
            <a:endParaRPr lang="en-CA" dirty="0"/>
          </a:p>
          <a:p>
            <a:pPr>
              <a:buNone/>
            </a:pPr>
            <a:endParaRPr lang="en-CA" dirty="0" smtClean="0"/>
          </a:p>
          <a:p>
            <a:endParaRPr lang="en-CA" dirty="0" smtClean="0"/>
          </a:p>
          <a:p>
            <a:endParaRPr lang="en-CA" dirty="0" smtClean="0"/>
          </a:p>
          <a:p>
            <a:endParaRPr lang="en-CA" dirty="0"/>
          </a:p>
        </p:txBody>
      </p:sp>
      <p:sp>
        <p:nvSpPr>
          <p:cNvPr id="10" name="Slide Number Placeholder 9"/>
          <p:cNvSpPr>
            <a:spLocks noGrp="1"/>
          </p:cNvSpPr>
          <p:nvPr>
            <p:ph type="sldNum" sz="quarter" idx="12"/>
          </p:nvPr>
        </p:nvSpPr>
        <p:spPr/>
        <p:txBody>
          <a:bodyPr/>
          <a:lstStyle/>
          <a:p>
            <a:fld id="{F2257FC3-DEF1-45B1-A7DF-E0AD59BA70FF}" type="slidenum">
              <a:rPr lang="en-CA" smtClean="0"/>
              <a:pPr/>
              <a:t>2</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Avantages des DSP </a:t>
            </a:r>
            <a:r>
              <a:rPr lang="en-CA" sz="1200" dirty="0" smtClean="0"/>
              <a:t>3,8-9</a:t>
            </a:r>
            <a:endParaRPr lang="en-CA" sz="1200" dirty="0"/>
          </a:p>
        </p:txBody>
      </p:sp>
      <p:sp>
        <p:nvSpPr>
          <p:cNvPr id="3" name="Content Placeholder 2"/>
          <p:cNvSpPr>
            <a:spLocks noGrp="1"/>
          </p:cNvSpPr>
          <p:nvPr>
            <p:ph idx="1"/>
          </p:nvPr>
        </p:nvSpPr>
        <p:spPr>
          <a:xfrm>
            <a:off x="-22402" y="1101169"/>
            <a:ext cx="4834880" cy="5112568"/>
          </a:xfrm>
        </p:spPr>
        <p:txBody>
          <a:bodyPr>
            <a:normAutofit/>
          </a:bodyPr>
          <a:lstStyle/>
          <a:p>
            <a:pPr lvl="0"/>
            <a:r>
              <a:rPr lang="fr-CA" dirty="0"/>
              <a:t>Appuie l’autogestion</a:t>
            </a:r>
            <a:endParaRPr lang="en-CA" dirty="0"/>
          </a:p>
          <a:p>
            <a:pPr lvl="0"/>
            <a:r>
              <a:rPr lang="fr-CA" dirty="0"/>
              <a:t>Améliore la communication entre le patient/client et les professionnels de la santé</a:t>
            </a:r>
            <a:endParaRPr lang="en-CA" dirty="0"/>
          </a:p>
          <a:p>
            <a:pPr lvl="0"/>
            <a:r>
              <a:rPr lang="fr-CA" dirty="0"/>
              <a:t>Permet un enseignement personnalisé sur la santé</a:t>
            </a:r>
            <a:endParaRPr lang="en-CA" dirty="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20</a:t>
            </a:fld>
            <a:endParaRPr lang="en-CA"/>
          </a:p>
        </p:txBody>
      </p:sp>
      <p:pic>
        <p:nvPicPr>
          <p:cNvPr id="5" name="Picture 7" descr="C:\Users\Ella\AppData\Local\Microsoft\Windows\Temporary Internet Files\Content.IE5\JJUH8AJC\MP900446463[1].jpg"/>
          <p:cNvPicPr>
            <a:picLocks noChangeAspect="1" noChangeArrowheads="1"/>
          </p:cNvPicPr>
          <p:nvPr/>
        </p:nvPicPr>
        <p:blipFill>
          <a:blip r:embed="rId3" cstate="print"/>
          <a:srcRect/>
          <a:stretch>
            <a:fillRect/>
          </a:stretch>
        </p:blipFill>
        <p:spPr bwMode="auto">
          <a:xfrm>
            <a:off x="5076056" y="1196752"/>
            <a:ext cx="3635896" cy="54538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Ella\AppData\Local\Microsoft\Windows\Temporary Internet Files\Content.IE5\YZX191UO\MP900321141[1].jpg"/>
          <p:cNvPicPr>
            <a:picLocks noChangeAspect="1" noChangeArrowheads="1"/>
          </p:cNvPicPr>
          <p:nvPr/>
        </p:nvPicPr>
        <p:blipFill>
          <a:blip r:embed="rId2" cstate="print"/>
          <a:srcRect/>
          <a:stretch>
            <a:fillRect/>
          </a:stretch>
        </p:blipFill>
        <p:spPr bwMode="auto">
          <a:xfrm>
            <a:off x="6588224" y="3861048"/>
            <a:ext cx="2195735" cy="2946350"/>
          </a:xfrm>
          <a:prstGeom prst="rect">
            <a:avLst/>
          </a:prstGeom>
          <a:noFill/>
        </p:spPr>
      </p:pic>
      <p:sp>
        <p:nvSpPr>
          <p:cNvPr id="2" name="Title 1"/>
          <p:cNvSpPr>
            <a:spLocks noGrp="1"/>
          </p:cNvSpPr>
          <p:nvPr>
            <p:ph type="title"/>
          </p:nvPr>
        </p:nvSpPr>
        <p:spPr/>
        <p:txBody>
          <a:bodyPr>
            <a:normAutofit fontScale="90000"/>
          </a:bodyPr>
          <a:lstStyle/>
          <a:p>
            <a:r>
              <a:rPr lang="fr-CA" dirty="0"/>
              <a:t>Utilisation des TIC pour optimiser les soins aux patients </a:t>
            </a:r>
            <a:r>
              <a:rPr lang="en-CA" sz="1300" dirty="0" smtClean="0"/>
              <a:t>2,4</a:t>
            </a:r>
            <a:endParaRPr lang="en-CA" sz="1300" dirty="0"/>
          </a:p>
        </p:txBody>
      </p:sp>
      <p:sp>
        <p:nvSpPr>
          <p:cNvPr id="3" name="Content Placeholder 2"/>
          <p:cNvSpPr>
            <a:spLocks noGrp="1"/>
          </p:cNvSpPr>
          <p:nvPr>
            <p:ph idx="1"/>
          </p:nvPr>
        </p:nvSpPr>
        <p:spPr/>
        <p:txBody>
          <a:bodyPr>
            <a:normAutofit/>
          </a:bodyPr>
          <a:lstStyle/>
          <a:p>
            <a:pPr lvl="0"/>
            <a:r>
              <a:rPr lang="fr-CA" dirty="0"/>
              <a:t>Prestation de soins mobiles/virtuels</a:t>
            </a:r>
            <a:endParaRPr lang="en-CA" dirty="0"/>
          </a:p>
          <a:p>
            <a:pPr lvl="0"/>
            <a:r>
              <a:rPr lang="fr-CA" dirty="0"/>
              <a:t>Documentation améliorée</a:t>
            </a:r>
            <a:endParaRPr lang="en-CA" dirty="0"/>
          </a:p>
          <a:p>
            <a:pPr lvl="0"/>
            <a:r>
              <a:rPr lang="fr-CA" dirty="0"/>
              <a:t>Aide à la décision au point de service</a:t>
            </a:r>
            <a:endParaRPr lang="en-CA" dirty="0"/>
          </a:p>
          <a:p>
            <a:pPr lvl="0"/>
            <a:r>
              <a:rPr lang="fr-CA" dirty="0"/>
              <a:t>Prévention des lacunes au niveau des soins aux patients</a:t>
            </a:r>
            <a:endParaRPr lang="en-CA" dirty="0"/>
          </a:p>
          <a:p>
            <a:pPr lvl="0"/>
            <a:r>
              <a:rPr lang="fr-CA" dirty="0"/>
              <a:t>Nouvelles possibilités au niveau </a:t>
            </a:r>
            <a:endParaRPr lang="fr-CA" dirty="0" smtClean="0"/>
          </a:p>
          <a:p>
            <a:pPr marL="0" lvl="0" indent="0">
              <a:buNone/>
            </a:pPr>
            <a:r>
              <a:rPr lang="fr-CA" dirty="0"/>
              <a:t> </a:t>
            </a:r>
            <a:r>
              <a:rPr lang="fr-CA" dirty="0" smtClean="0"/>
              <a:t>   des </a:t>
            </a:r>
            <a:r>
              <a:rPr lang="fr-CA" dirty="0"/>
              <a:t>soins interprofessionnels</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57FC3-DEF1-45B1-A7DF-E0AD59BA70FF}" type="slidenum">
              <a:rPr lang="en-CA" smtClean="0"/>
              <a:pPr/>
              <a:t>22</a:t>
            </a:fld>
            <a:endParaRPr lang="en-CA"/>
          </a:p>
        </p:txBody>
      </p:sp>
      <p:sp>
        <p:nvSpPr>
          <p:cNvPr id="6" name="Rectangle 5"/>
          <p:cNvSpPr/>
          <p:nvPr/>
        </p:nvSpPr>
        <p:spPr>
          <a:xfrm>
            <a:off x="755576" y="404664"/>
            <a:ext cx="5472608" cy="31683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79512" y="116632"/>
            <a:ext cx="5616624" cy="302433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800" dirty="0"/>
              <a:t>Santé virtuelle : Les professionnels de la santé prodiguent des soins à partir d’un lieu autre que celui du patient.</a:t>
            </a:r>
            <a:endParaRPr lang="en-CA" sz="2800" dirty="0"/>
          </a:p>
        </p:txBody>
      </p:sp>
      <p:sp>
        <p:nvSpPr>
          <p:cNvPr id="8" name="Rectangle 7"/>
          <p:cNvSpPr/>
          <p:nvPr/>
        </p:nvSpPr>
        <p:spPr>
          <a:xfrm>
            <a:off x="2987824" y="3429000"/>
            <a:ext cx="5544616" cy="2808312"/>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Rectangle 6"/>
          <p:cNvSpPr/>
          <p:nvPr/>
        </p:nvSpPr>
        <p:spPr>
          <a:xfrm>
            <a:off x="3422340" y="3717032"/>
            <a:ext cx="5611688" cy="30243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2800" dirty="0"/>
              <a:t>Santé mobile : L’utilisation d’outils sans fil pour fournir des soins virtuels et/ou des renseignements sur la santé ou y avoir accès.</a:t>
            </a:r>
            <a:endParaRPr lang="en-CA" sz="2800" dirty="0"/>
          </a:p>
        </p:txBody>
      </p:sp>
    </p:spTree>
    <p:extLst>
      <p:ext uri="{BB962C8B-B14F-4D97-AF65-F5344CB8AC3E}">
        <p14:creationId xmlns:p14="http://schemas.microsoft.com/office/powerpoint/2010/main" val="1727597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dirty="0"/>
              <a:t>Santé mobile </a:t>
            </a:r>
            <a:r>
              <a:rPr lang="en-CA" sz="1200" dirty="0" smtClean="0"/>
              <a:t>10</a:t>
            </a:r>
            <a:endParaRPr lang="en-CA" sz="1200" dirty="0"/>
          </a:p>
        </p:txBody>
      </p:sp>
      <p:sp>
        <p:nvSpPr>
          <p:cNvPr id="4" name="Content Placeholder 3"/>
          <p:cNvSpPr>
            <a:spLocks noGrp="1"/>
          </p:cNvSpPr>
          <p:nvPr>
            <p:ph idx="1"/>
          </p:nvPr>
        </p:nvSpPr>
        <p:spPr>
          <a:xfrm>
            <a:off x="467544" y="1124744"/>
            <a:ext cx="6768752" cy="5400600"/>
          </a:xfrm>
        </p:spPr>
        <p:txBody>
          <a:bodyPr>
            <a:normAutofit fontScale="92500"/>
          </a:bodyPr>
          <a:lstStyle/>
          <a:p>
            <a:pPr lvl="0"/>
            <a:r>
              <a:rPr lang="fr-CA" dirty="0"/>
              <a:t>Les infirmières peuvent utiliser des dispositifs pour communiquer, partager de l’information et surveiller la santé.</a:t>
            </a:r>
            <a:endParaRPr lang="en-CA" dirty="0"/>
          </a:p>
          <a:p>
            <a:pPr lvl="0"/>
            <a:r>
              <a:rPr lang="fr-CA" dirty="0"/>
              <a:t>Les patients reçoivent des soins pratiques et jouent un plus grand rôle dans la gestion de leur santé.</a:t>
            </a:r>
            <a:endParaRPr lang="en-CA" dirty="0"/>
          </a:p>
          <a:p>
            <a:pPr lvl="0"/>
            <a:r>
              <a:rPr lang="fr-CA" dirty="0"/>
              <a:t>Exemples de santé mobile :</a:t>
            </a:r>
            <a:endParaRPr lang="en-CA" dirty="0"/>
          </a:p>
          <a:p>
            <a:pPr lvl="1"/>
            <a:r>
              <a:rPr lang="fr-CA" dirty="0"/>
              <a:t>Utilisation du courrier électronique pour le renouvellement des prescriptions</a:t>
            </a:r>
            <a:endParaRPr lang="en-CA" dirty="0"/>
          </a:p>
          <a:p>
            <a:pPr lvl="1"/>
            <a:r>
              <a:rPr lang="fr-CA" dirty="0"/>
              <a:t>Applications liées à la santé (p. ex., </a:t>
            </a:r>
            <a:r>
              <a:rPr lang="fr-CA" dirty="0" err="1"/>
              <a:t>Bant</a:t>
            </a:r>
            <a:r>
              <a:rPr lang="fr-CA" dirty="0"/>
              <a:t>, une application pour les diabétiques</a:t>
            </a:r>
            <a:r>
              <a:rPr lang="fr-CA" dirty="0" smtClean="0"/>
              <a:t>)</a:t>
            </a:r>
          </a:p>
          <a:p>
            <a:pPr marL="457200" lvl="1" indent="0">
              <a:buNone/>
            </a:pPr>
            <a:endParaRPr lang="fr-CA" dirty="0"/>
          </a:p>
          <a:p>
            <a:pPr marL="457200" lvl="1" indent="0">
              <a:buNone/>
            </a:pPr>
            <a:endParaRPr lang="en-CA" dirty="0"/>
          </a:p>
          <a:p>
            <a:pPr marL="0" indent="0">
              <a:buNone/>
            </a:pPr>
            <a:endParaRPr lang="en-CA" dirty="0"/>
          </a:p>
        </p:txBody>
      </p:sp>
      <p:sp>
        <p:nvSpPr>
          <p:cNvPr id="2" name="Slide Number Placeholder 1"/>
          <p:cNvSpPr>
            <a:spLocks noGrp="1"/>
          </p:cNvSpPr>
          <p:nvPr>
            <p:ph type="sldNum" sz="quarter" idx="12"/>
          </p:nvPr>
        </p:nvSpPr>
        <p:spPr/>
        <p:txBody>
          <a:bodyPr/>
          <a:lstStyle/>
          <a:p>
            <a:fld id="{F2257FC3-DEF1-45B1-A7DF-E0AD59BA70FF}" type="slidenum">
              <a:rPr lang="en-CA" smtClean="0"/>
              <a:pPr/>
              <a:t>23</a:t>
            </a:fld>
            <a:endParaRPr lang="en-CA"/>
          </a:p>
        </p:txBody>
      </p:sp>
      <p:sp>
        <p:nvSpPr>
          <p:cNvPr id="6" name="Oval Callout 5"/>
          <p:cNvSpPr/>
          <p:nvPr/>
        </p:nvSpPr>
        <p:spPr>
          <a:xfrm>
            <a:off x="6804248" y="4797152"/>
            <a:ext cx="2339752" cy="1872208"/>
          </a:xfrm>
          <a:prstGeom prst="wedgeEllipseCallout">
            <a:avLst/>
          </a:prstGeom>
          <a:noFill/>
          <a:ln>
            <a:solidFill>
              <a:srgbClr val="0C2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tx1"/>
                </a:solidFill>
              </a:rPr>
              <a:t>“Il y a </a:t>
            </a:r>
            <a:r>
              <a:rPr lang="en-CA" sz="2400" dirty="0" err="1" smtClean="0">
                <a:solidFill>
                  <a:schemeClr val="tx1"/>
                </a:solidFill>
              </a:rPr>
              <a:t>une</a:t>
            </a:r>
            <a:r>
              <a:rPr lang="en-CA" sz="2400" dirty="0" smtClean="0">
                <a:solidFill>
                  <a:schemeClr val="tx1"/>
                </a:solidFill>
              </a:rPr>
              <a:t> application pour </a:t>
            </a:r>
            <a:r>
              <a:rPr lang="en-CA" sz="2400" dirty="0" err="1" smtClean="0">
                <a:solidFill>
                  <a:schemeClr val="tx1"/>
                </a:solidFill>
              </a:rPr>
              <a:t>cela</a:t>
            </a:r>
            <a:r>
              <a:rPr lang="en-CA" sz="2400" dirty="0" smtClean="0">
                <a:solidFill>
                  <a:schemeClr val="tx1"/>
                </a:solidFill>
              </a:rPr>
              <a:t>!”</a:t>
            </a:r>
            <a:endParaRPr lang="en-CA" sz="2400" dirty="0">
              <a:solidFill>
                <a:schemeClr val="tx1"/>
              </a:solidFill>
            </a:endParaRPr>
          </a:p>
        </p:txBody>
      </p:sp>
    </p:spTree>
    <p:extLst>
      <p:ext uri="{BB962C8B-B14F-4D97-AF65-F5344CB8AC3E}">
        <p14:creationId xmlns:p14="http://schemas.microsoft.com/office/powerpoint/2010/main" val="688984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Santé virtuelle </a:t>
            </a:r>
            <a:r>
              <a:rPr lang="en-CA" sz="1200" dirty="0" smtClean="0"/>
              <a:t>10</a:t>
            </a:r>
            <a:endParaRPr lang="en-CA" sz="1200" dirty="0"/>
          </a:p>
        </p:txBody>
      </p:sp>
      <p:sp>
        <p:nvSpPr>
          <p:cNvPr id="3" name="Content Placeholder 2"/>
          <p:cNvSpPr>
            <a:spLocks noGrp="1"/>
          </p:cNvSpPr>
          <p:nvPr>
            <p:ph idx="1"/>
          </p:nvPr>
        </p:nvSpPr>
        <p:spPr/>
        <p:txBody>
          <a:bodyPr>
            <a:normAutofit/>
          </a:bodyPr>
          <a:lstStyle/>
          <a:p>
            <a:pPr lvl="0"/>
            <a:r>
              <a:rPr lang="fr-CA" dirty="0"/>
              <a:t>A le potentiel de remplacer les consultations en personne (p. ex., consultations de suivi au moyen d’un dispositif mobile à la suite d’une procédure médicale)</a:t>
            </a:r>
            <a:endParaRPr lang="en-CA" dirty="0"/>
          </a:p>
          <a:p>
            <a:pPr lvl="0"/>
            <a:r>
              <a:rPr lang="fr-CA" dirty="0"/>
              <a:t>Façon de fournir des soins dans des régions éloignées</a:t>
            </a:r>
            <a:endParaRPr lang="en-CA" dirty="0"/>
          </a:p>
          <a:p>
            <a:pPr lvl="0"/>
            <a:r>
              <a:rPr lang="fr-CA" dirty="0"/>
              <a:t>Économique et pratique</a:t>
            </a:r>
            <a:endParaRPr lang="en-CA" dirty="0"/>
          </a:p>
          <a:p>
            <a:endParaRPr lang="en-CA" dirty="0" smtClean="0"/>
          </a:p>
          <a:p>
            <a:pPr marL="0" indent="0">
              <a:buNone/>
            </a:pP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24</a:t>
            </a:fld>
            <a:endParaRPr lang="en-CA"/>
          </a:p>
        </p:txBody>
      </p:sp>
    </p:spTree>
    <p:extLst>
      <p:ext uri="{BB962C8B-B14F-4D97-AF65-F5344CB8AC3E}">
        <p14:creationId xmlns:p14="http://schemas.microsoft.com/office/powerpoint/2010/main" val="3656800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Télésanté</a:t>
            </a:r>
            <a:r>
              <a:rPr lang="en-CA" dirty="0" smtClean="0"/>
              <a:t> </a:t>
            </a:r>
            <a:r>
              <a:rPr lang="en-CA" sz="1200" dirty="0" smtClean="0"/>
              <a:t>3,11</a:t>
            </a:r>
            <a:r>
              <a:rPr lang="en-CA" dirty="0" smtClean="0"/>
              <a:t> </a:t>
            </a:r>
            <a:endParaRPr lang="en-CA" dirty="0"/>
          </a:p>
        </p:txBody>
      </p:sp>
      <p:sp>
        <p:nvSpPr>
          <p:cNvPr id="3" name="Content Placeholder 2"/>
          <p:cNvSpPr>
            <a:spLocks noGrp="1"/>
          </p:cNvSpPr>
          <p:nvPr>
            <p:ph idx="1"/>
          </p:nvPr>
        </p:nvSpPr>
        <p:spPr/>
        <p:txBody>
          <a:bodyPr>
            <a:normAutofit fontScale="92500" lnSpcReduction="10000"/>
          </a:bodyPr>
          <a:lstStyle/>
          <a:p>
            <a:pPr lvl="0"/>
            <a:r>
              <a:rPr lang="fr-CA" dirty="0"/>
              <a:t>Utilisation de dispositifs de télécommunication pour fournir des soins et de l’éducation aux patients/clients, ainsi que pour l’administration de la santé dans des régions éloignées</a:t>
            </a:r>
            <a:endParaRPr lang="en-CA" dirty="0"/>
          </a:p>
          <a:p>
            <a:pPr lvl="0"/>
            <a:r>
              <a:rPr lang="fr-CA" dirty="0"/>
              <a:t>Trois principales solutions :</a:t>
            </a:r>
            <a:endParaRPr lang="en-CA" dirty="0"/>
          </a:p>
          <a:p>
            <a:pPr marL="0" lvl="0" indent="0">
              <a:buNone/>
            </a:pPr>
            <a:r>
              <a:rPr lang="fr-CA" dirty="0" smtClean="0"/>
              <a:t>1. conférences </a:t>
            </a:r>
            <a:r>
              <a:rPr lang="fr-CA" dirty="0"/>
              <a:t>en direct</a:t>
            </a:r>
            <a:endParaRPr lang="en-CA" dirty="0"/>
          </a:p>
          <a:p>
            <a:pPr marL="0" lvl="0" indent="0">
              <a:buNone/>
            </a:pPr>
            <a:r>
              <a:rPr lang="en-CA" dirty="0" smtClean="0"/>
              <a:t>2. </a:t>
            </a:r>
            <a:r>
              <a:rPr lang="en-CA" dirty="0" err="1" smtClean="0"/>
              <a:t>Système</a:t>
            </a:r>
            <a:r>
              <a:rPr lang="en-CA" dirty="0" smtClean="0"/>
              <a:t> </a:t>
            </a:r>
            <a:r>
              <a:rPr lang="en-CA" dirty="0" err="1"/>
              <a:t>d’enregistrement</a:t>
            </a:r>
            <a:r>
              <a:rPr lang="en-CA" dirty="0"/>
              <a:t> </a:t>
            </a:r>
          </a:p>
          <a:p>
            <a:pPr marL="0" lvl="0" indent="0">
              <a:buNone/>
            </a:pPr>
            <a:r>
              <a:rPr lang="en-CA" dirty="0" smtClean="0"/>
              <a:t>    et </a:t>
            </a:r>
            <a:r>
              <a:rPr lang="en-CA" dirty="0"/>
              <a:t>retransmission </a:t>
            </a:r>
          </a:p>
          <a:p>
            <a:pPr marL="0" lvl="0" indent="0">
              <a:buNone/>
            </a:pPr>
            <a:r>
              <a:rPr lang="fr-CA" dirty="0" smtClean="0"/>
              <a:t>3. télésurveillance</a:t>
            </a:r>
            <a:endParaRPr lang="en-CA" dirty="0"/>
          </a:p>
        </p:txBody>
      </p:sp>
      <p:pic>
        <p:nvPicPr>
          <p:cNvPr id="1027" name="Picture 3" descr="C:\Users\Ella\AppData\Local\Microsoft\Windows\Temporary Internet Files\Content.IE5\DQ3AC0F7\MP9004088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053166"/>
            <a:ext cx="2160240" cy="38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14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fontScale="90000"/>
          </a:bodyPr>
          <a:lstStyle/>
          <a:p>
            <a:r>
              <a:rPr lang="fr-CA" dirty="0"/>
              <a:t>Avantages de la consignation de renseignements dans les DSE </a:t>
            </a:r>
            <a:r>
              <a:rPr lang="en-CA" sz="1300" dirty="0" smtClean="0"/>
              <a:t>2,4</a:t>
            </a:r>
            <a:endParaRPr lang="en-CA" sz="1300" dirty="0"/>
          </a:p>
        </p:txBody>
      </p:sp>
      <p:sp>
        <p:nvSpPr>
          <p:cNvPr id="3" name="Content Placeholder 2"/>
          <p:cNvSpPr>
            <a:spLocks noGrp="1"/>
          </p:cNvSpPr>
          <p:nvPr>
            <p:ph idx="1"/>
          </p:nvPr>
        </p:nvSpPr>
        <p:spPr>
          <a:xfrm>
            <a:off x="457200" y="1340768"/>
            <a:ext cx="8435280" cy="5256584"/>
          </a:xfrm>
        </p:spPr>
        <p:txBody>
          <a:bodyPr>
            <a:normAutofit/>
          </a:bodyPr>
          <a:lstStyle/>
          <a:p>
            <a:pPr lvl="0"/>
            <a:r>
              <a:rPr lang="fr-CA" dirty="0"/>
              <a:t>Plus de détails grâce à des </a:t>
            </a:r>
            <a:r>
              <a:rPr lang="fr-CA" dirty="0" smtClean="0"/>
              <a:t>modèles types </a:t>
            </a:r>
            <a:r>
              <a:rPr lang="fr-CA" dirty="0"/>
              <a:t>de documentation qui </a:t>
            </a:r>
            <a:r>
              <a:rPr lang="fr-CA" dirty="0" smtClean="0"/>
              <a:t>rappellent </a:t>
            </a:r>
            <a:r>
              <a:rPr lang="fr-CA" dirty="0"/>
              <a:t>l’ajout de renseignements</a:t>
            </a:r>
            <a:endParaRPr lang="en-CA" dirty="0"/>
          </a:p>
          <a:p>
            <a:pPr lvl="0"/>
            <a:r>
              <a:rPr lang="fr-CA" dirty="0"/>
              <a:t>Plus grand précision de la documentation par l’accès aux points de service</a:t>
            </a:r>
            <a:endParaRPr lang="en-CA" dirty="0"/>
          </a:p>
          <a:p>
            <a:pPr lvl="0">
              <a:spcBef>
                <a:spcPts val="0"/>
              </a:spcBef>
            </a:pPr>
            <a:r>
              <a:rPr lang="fr-CA" dirty="0"/>
              <a:t>Moins de renseignements </a:t>
            </a:r>
          </a:p>
          <a:p>
            <a:pPr marL="0" lvl="0" indent="0">
              <a:spcBef>
                <a:spcPts val="0"/>
              </a:spcBef>
              <a:buNone/>
            </a:pPr>
            <a:r>
              <a:rPr lang="fr-CA" dirty="0" smtClean="0"/>
              <a:t>    redondants </a:t>
            </a:r>
            <a:r>
              <a:rPr lang="fr-CA" dirty="0"/>
              <a:t>consignés puisque </a:t>
            </a:r>
            <a:endParaRPr lang="fr-CA" dirty="0" smtClean="0"/>
          </a:p>
          <a:p>
            <a:pPr marL="363538" lvl="0" indent="-363538">
              <a:spcBef>
                <a:spcPts val="0"/>
              </a:spcBef>
              <a:buNone/>
            </a:pPr>
            <a:r>
              <a:rPr lang="fr-CA" dirty="0"/>
              <a:t> </a:t>
            </a:r>
            <a:r>
              <a:rPr lang="fr-CA" dirty="0" smtClean="0"/>
              <a:t>   les </a:t>
            </a:r>
            <a:r>
              <a:rPr lang="fr-CA" dirty="0"/>
              <a:t>données précédemment saisies sont </a:t>
            </a:r>
            <a:r>
              <a:rPr lang="fr-CA" dirty="0" smtClean="0"/>
              <a:t>     automatiquement </a:t>
            </a:r>
            <a:r>
              <a:rPr lang="fr-CA" dirty="0"/>
              <a:t>inscrites dans les champs.</a:t>
            </a:r>
            <a:endParaRPr lang="en-CA" dirty="0"/>
          </a:p>
          <a:p>
            <a:endParaRPr lang="en-CA" dirty="0" smtClean="0"/>
          </a:p>
        </p:txBody>
      </p:sp>
      <p:sp>
        <p:nvSpPr>
          <p:cNvPr id="4" name="Slide Number Placeholder 3"/>
          <p:cNvSpPr>
            <a:spLocks noGrp="1"/>
          </p:cNvSpPr>
          <p:nvPr>
            <p:ph type="sldNum" sz="quarter" idx="12"/>
          </p:nvPr>
        </p:nvSpPr>
        <p:spPr/>
        <p:txBody>
          <a:bodyPr/>
          <a:lstStyle/>
          <a:p>
            <a:fld id="{F2257FC3-DEF1-45B1-A7DF-E0AD59BA70FF}" type="slidenum">
              <a:rPr lang="en-CA" smtClean="0"/>
              <a:pPr/>
              <a:t>26</a:t>
            </a:fld>
            <a:endParaRPr lang="en-CA"/>
          </a:p>
        </p:txBody>
      </p:sp>
      <p:pic>
        <p:nvPicPr>
          <p:cNvPr id="5" name="Picture 2" descr="C:\Users\Ella\AppData\Local\Microsoft\Windows\Temporary Internet Files\Content.IE5\JJUH8AJC\MP900422446[1].jpg"/>
          <p:cNvPicPr>
            <a:picLocks noChangeAspect="1" noChangeArrowheads="1"/>
          </p:cNvPicPr>
          <p:nvPr/>
        </p:nvPicPr>
        <p:blipFill>
          <a:blip r:embed="rId3" cstate="print"/>
          <a:srcRect/>
          <a:stretch>
            <a:fillRect/>
          </a:stretch>
        </p:blipFill>
        <p:spPr bwMode="auto">
          <a:xfrm>
            <a:off x="6012160" y="3501008"/>
            <a:ext cx="2664296" cy="1268760"/>
          </a:xfrm>
          <a:prstGeom prst="rect">
            <a:avLst/>
          </a:prstGeom>
          <a:noFill/>
        </p:spPr>
      </p:pic>
    </p:spTree>
    <p:extLst>
      <p:ext uri="{BB962C8B-B14F-4D97-AF65-F5344CB8AC3E}">
        <p14:creationId xmlns:p14="http://schemas.microsoft.com/office/powerpoint/2010/main" val="1032325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fontScale="90000"/>
          </a:bodyPr>
          <a:lstStyle/>
          <a:p>
            <a:r>
              <a:rPr lang="fr-CA" dirty="0"/>
              <a:t>Avantages de la documentation dans les DSP </a:t>
            </a:r>
            <a:r>
              <a:rPr lang="en-CA" sz="1300" dirty="0" smtClean="0"/>
              <a:t>2,4</a:t>
            </a:r>
            <a:endParaRPr lang="en-CA" sz="1300" dirty="0"/>
          </a:p>
        </p:txBody>
      </p:sp>
      <p:sp>
        <p:nvSpPr>
          <p:cNvPr id="3" name="Content Placeholder 2"/>
          <p:cNvSpPr>
            <a:spLocks noGrp="1"/>
          </p:cNvSpPr>
          <p:nvPr>
            <p:ph idx="1"/>
          </p:nvPr>
        </p:nvSpPr>
        <p:spPr>
          <a:xfrm>
            <a:off x="457200" y="1556792"/>
            <a:ext cx="8229600" cy="4525963"/>
          </a:xfrm>
        </p:spPr>
        <p:txBody>
          <a:bodyPr>
            <a:normAutofit lnSpcReduction="10000"/>
          </a:bodyPr>
          <a:lstStyle/>
          <a:p>
            <a:pPr lvl="0"/>
            <a:r>
              <a:rPr lang="fr-CA" dirty="0"/>
              <a:t>Capacité à évaluer les lacunes au niveau des </a:t>
            </a:r>
            <a:r>
              <a:rPr lang="fr-CA" dirty="0" smtClean="0"/>
              <a:t>soins</a:t>
            </a:r>
            <a:br>
              <a:rPr lang="fr-CA" dirty="0" smtClean="0"/>
            </a:br>
            <a:endParaRPr lang="en-CA" dirty="0"/>
          </a:p>
          <a:p>
            <a:pPr lvl="0"/>
            <a:r>
              <a:rPr lang="fr-CA" dirty="0"/>
              <a:t>Moins de temps consacré </a:t>
            </a:r>
            <a:r>
              <a:rPr lang="fr-CA" dirty="0" smtClean="0"/>
              <a:t>aux soins infirmiers</a:t>
            </a:r>
            <a:br>
              <a:rPr lang="fr-CA" dirty="0" smtClean="0"/>
            </a:br>
            <a:endParaRPr lang="en-CA" dirty="0"/>
          </a:p>
          <a:p>
            <a:pPr lvl="0">
              <a:spcBef>
                <a:spcPts val="0"/>
              </a:spcBef>
            </a:pPr>
            <a:r>
              <a:rPr lang="fr-CA" dirty="0"/>
              <a:t>Meilleure communication </a:t>
            </a:r>
            <a:endParaRPr lang="fr-CA" dirty="0" smtClean="0"/>
          </a:p>
          <a:p>
            <a:pPr marL="0" lvl="0" indent="0">
              <a:spcBef>
                <a:spcPts val="0"/>
              </a:spcBef>
              <a:buNone/>
            </a:pPr>
            <a:r>
              <a:rPr lang="fr-CA" dirty="0"/>
              <a:t> </a:t>
            </a:r>
            <a:r>
              <a:rPr lang="fr-CA" dirty="0" smtClean="0"/>
              <a:t>   grâce </a:t>
            </a:r>
            <a:r>
              <a:rPr lang="fr-CA" dirty="0"/>
              <a:t>à la consignation de </a:t>
            </a:r>
            <a:endParaRPr lang="fr-CA" dirty="0" smtClean="0"/>
          </a:p>
          <a:p>
            <a:pPr marL="0" lvl="0" indent="0">
              <a:spcBef>
                <a:spcPts val="0"/>
              </a:spcBef>
              <a:buNone/>
            </a:pPr>
            <a:r>
              <a:rPr lang="fr-CA" dirty="0"/>
              <a:t> </a:t>
            </a:r>
            <a:r>
              <a:rPr lang="fr-CA" dirty="0" smtClean="0"/>
              <a:t>   renseignements </a:t>
            </a:r>
            <a:r>
              <a:rPr lang="fr-CA" dirty="0"/>
              <a:t>lisibles et </a:t>
            </a:r>
            <a:endParaRPr lang="fr-CA" dirty="0" smtClean="0"/>
          </a:p>
          <a:p>
            <a:pPr marL="0" lvl="0" indent="0">
              <a:spcBef>
                <a:spcPts val="0"/>
              </a:spcBef>
              <a:buNone/>
            </a:pPr>
            <a:r>
              <a:rPr lang="fr-CA" dirty="0"/>
              <a:t> </a:t>
            </a:r>
            <a:r>
              <a:rPr lang="fr-CA" dirty="0" smtClean="0"/>
              <a:t>   en </a:t>
            </a:r>
            <a:r>
              <a:rPr lang="fr-CA" dirty="0"/>
              <a:t>temps réel.</a:t>
            </a:r>
            <a:endParaRPr lang="en-CA" dirty="0"/>
          </a:p>
          <a:p>
            <a:pPr lvl="8">
              <a:buNone/>
            </a:pPr>
            <a:endParaRPr lang="en-CA" sz="3200"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27</a:t>
            </a:fld>
            <a:endParaRPr lang="en-CA"/>
          </a:p>
        </p:txBody>
      </p:sp>
      <p:pic>
        <p:nvPicPr>
          <p:cNvPr id="5" name="Picture 8" descr="C:\Users\Ella\AppData\Local\Microsoft\Windows\Temporary Internet Files\Content.IE5\N3GANF2F\MP900443237[1].jpg"/>
          <p:cNvPicPr>
            <a:picLocks noChangeAspect="1" noChangeArrowheads="1"/>
          </p:cNvPicPr>
          <p:nvPr/>
        </p:nvPicPr>
        <p:blipFill>
          <a:blip r:embed="rId3" cstate="print"/>
          <a:srcRect l="9343"/>
          <a:stretch>
            <a:fillRect/>
          </a:stretch>
        </p:blipFill>
        <p:spPr bwMode="auto">
          <a:xfrm>
            <a:off x="5308285" y="3933056"/>
            <a:ext cx="3816424" cy="2376264"/>
          </a:xfrm>
          <a:prstGeom prst="rect">
            <a:avLst/>
          </a:prstGeom>
          <a:noFill/>
        </p:spPr>
      </p:pic>
    </p:spTree>
    <p:extLst>
      <p:ext uri="{BB962C8B-B14F-4D97-AF65-F5344CB8AC3E}">
        <p14:creationId xmlns:p14="http://schemas.microsoft.com/office/powerpoint/2010/main" val="2123474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rmAutofit fontScale="90000"/>
          </a:bodyPr>
          <a:lstStyle/>
          <a:p>
            <a:pPr algn="l"/>
            <a:r>
              <a:rPr lang="fr-CA" sz="3200" dirty="0"/>
              <a:t>Aide à la décision au point de service </a:t>
            </a:r>
            <a:r>
              <a:rPr lang="en-CA" sz="1200" dirty="0" smtClean="0"/>
              <a:t>2,4</a:t>
            </a:r>
            <a:br>
              <a:rPr lang="en-CA" sz="1200" dirty="0" smtClean="0"/>
            </a:br>
            <a:endParaRPr lang="en-CA" sz="4000"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28</a:t>
            </a:fld>
            <a:endParaRPr lang="en-CA" dirty="0"/>
          </a:p>
        </p:txBody>
      </p:sp>
      <p:pic>
        <p:nvPicPr>
          <p:cNvPr id="5" name="Picture 5" descr="C:\Users\Ella\AppData\Local\Microsoft\Windows\Temporary Internet Files\Content.IE5\4049NRFV\MP900387938[1].jpg"/>
          <p:cNvPicPr>
            <a:picLocks noGrp="1" noChangeAspect="1" noChangeArrowheads="1"/>
          </p:cNvPicPr>
          <p:nvPr>
            <p:ph idx="1"/>
          </p:nvPr>
        </p:nvPicPr>
        <p:blipFill>
          <a:blip r:embed="rId3" cstate="print"/>
          <a:srcRect/>
          <a:stretch>
            <a:fillRect/>
          </a:stretch>
        </p:blipFill>
        <p:spPr bwMode="auto">
          <a:xfrm>
            <a:off x="6732240" y="260648"/>
            <a:ext cx="2232248" cy="1800200"/>
          </a:xfrm>
          <a:prstGeom prst="rect">
            <a:avLst/>
          </a:prstGeom>
          <a:noFill/>
        </p:spPr>
      </p:pic>
      <p:sp>
        <p:nvSpPr>
          <p:cNvPr id="6" name="TextBox 5"/>
          <p:cNvSpPr txBox="1"/>
          <p:nvPr/>
        </p:nvSpPr>
        <p:spPr>
          <a:xfrm>
            <a:off x="179512" y="1628800"/>
            <a:ext cx="8640960" cy="4524315"/>
          </a:xfrm>
          <a:prstGeom prst="rect">
            <a:avLst/>
          </a:prstGeom>
          <a:noFill/>
        </p:spPr>
        <p:txBody>
          <a:bodyPr wrap="square" rtlCol="0">
            <a:spAutoFit/>
          </a:bodyPr>
          <a:lstStyle/>
          <a:p>
            <a:r>
              <a:rPr lang="fr-CA" sz="2400" dirty="0"/>
              <a:t>Les infirmières ont accès à une mine de </a:t>
            </a:r>
            <a:endParaRPr lang="fr-CA" sz="2400" dirty="0" smtClean="0"/>
          </a:p>
          <a:p>
            <a:r>
              <a:rPr lang="fr-CA" sz="2400" dirty="0" smtClean="0"/>
              <a:t>renseignements au </a:t>
            </a:r>
            <a:r>
              <a:rPr lang="fr-CA" sz="2400" dirty="0"/>
              <a:t>point de service pour appuyer la pensée critique et la prise de décisions.</a:t>
            </a:r>
            <a:endParaRPr lang="en-CA" sz="2400" dirty="0"/>
          </a:p>
          <a:p>
            <a:endParaRPr lang="fr-CA" sz="2400" dirty="0" smtClean="0"/>
          </a:p>
          <a:p>
            <a:r>
              <a:rPr lang="fr-CA" sz="2400" dirty="0" smtClean="0"/>
              <a:t>Pour </a:t>
            </a:r>
            <a:r>
              <a:rPr lang="fr-CA" sz="2400" dirty="0"/>
              <a:t>bénéficier de cet avantage, les infirmières devraient :</a:t>
            </a:r>
            <a:endParaRPr lang="en-CA" sz="2400" dirty="0"/>
          </a:p>
          <a:p>
            <a:pPr lvl="0"/>
            <a:r>
              <a:rPr lang="fr-CA" sz="2400" dirty="0" smtClean="0"/>
              <a:t>1. mieux </a:t>
            </a:r>
            <a:r>
              <a:rPr lang="fr-CA" sz="2400" dirty="0"/>
              <a:t>savoir comment avoir accès à l’information et la manipuler (p. ex., tendance);</a:t>
            </a:r>
            <a:endParaRPr lang="en-CA" sz="2400" dirty="0"/>
          </a:p>
          <a:p>
            <a:pPr lvl="0"/>
            <a:r>
              <a:rPr lang="fr-CA" sz="2400" dirty="0" smtClean="0"/>
              <a:t>2. exercer </a:t>
            </a:r>
            <a:r>
              <a:rPr lang="fr-CA" sz="2400" dirty="0"/>
              <a:t>leur pensée critique pour planifier les soins et agir en se </a:t>
            </a:r>
            <a:r>
              <a:rPr lang="fr-CA" sz="2400" dirty="0" smtClean="0"/>
              <a:t>basant </a:t>
            </a:r>
            <a:r>
              <a:rPr lang="fr-CA" sz="2400" dirty="0"/>
              <a:t>sur tous les renseignements disponibles;</a:t>
            </a:r>
            <a:endParaRPr lang="en-CA" sz="2400" dirty="0"/>
          </a:p>
          <a:p>
            <a:pPr lvl="0"/>
            <a:r>
              <a:rPr lang="fr-CA" sz="2400" dirty="0" smtClean="0"/>
              <a:t>3. préconiser </a:t>
            </a:r>
            <a:r>
              <a:rPr lang="fr-CA" sz="2400" dirty="0"/>
              <a:t>l’intégration de lignes directrices pertinentes sur la pratique clinique.</a:t>
            </a:r>
            <a:endParaRPr lang="en-CA" sz="2400" dirty="0"/>
          </a:p>
          <a:p>
            <a:pPr marL="457200" indent="-457200">
              <a:buAutoNum type="arabicParenBoth"/>
            </a:pPr>
            <a:endParaRPr lang="en-CA"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Prévenir les lacunes au niveau des soins </a:t>
            </a:r>
            <a:r>
              <a:rPr lang="en-CA" sz="1200" dirty="0" smtClean="0"/>
              <a:t>2,4</a:t>
            </a:r>
            <a:endParaRPr lang="en-CA" sz="1200"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pPr lvl="0"/>
            <a:r>
              <a:rPr lang="fr-CA" dirty="0"/>
              <a:t>En raison de l’interopérabilité, les constatations et les préoccupations cliniques peuvent être consignées et consultées par tous les membres autorisés de l’équipe de santé.</a:t>
            </a:r>
            <a:endParaRPr lang="en-CA" dirty="0"/>
          </a:p>
          <a:p>
            <a:pPr lvl="0"/>
            <a:r>
              <a:rPr lang="fr-CA" dirty="0"/>
              <a:t>Pour améliorer la continuité des soins, les infirmières devraient :</a:t>
            </a:r>
            <a:endParaRPr lang="en-CA" dirty="0"/>
          </a:p>
          <a:p>
            <a:pPr marL="0" lvl="0" indent="0">
              <a:buNone/>
            </a:pPr>
            <a:r>
              <a:rPr lang="fr-CA" dirty="0" smtClean="0"/>
              <a:t>(1) documenter </a:t>
            </a:r>
            <a:r>
              <a:rPr lang="fr-CA" dirty="0"/>
              <a:t>clairement leurs constatations et préoccupations cliniques;</a:t>
            </a:r>
            <a:endParaRPr lang="en-CA" dirty="0"/>
          </a:p>
          <a:p>
            <a:pPr marL="0" lvl="0" indent="0">
              <a:buNone/>
            </a:pPr>
            <a:r>
              <a:rPr lang="fr-CA" dirty="0" smtClean="0"/>
              <a:t>(2) consulter </a:t>
            </a:r>
            <a:r>
              <a:rPr lang="fr-CA" dirty="0"/>
              <a:t>d’autres professionnels de la santé pour répondre à leurs préoccupations.</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29</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3 types de systèmes électroniques </a:t>
            </a:r>
            <a:r>
              <a:rPr lang="en-CA" sz="1200" dirty="0" smtClean="0"/>
              <a:t>1</a:t>
            </a:r>
            <a:endParaRPr lang="en-CA" sz="1200" dirty="0"/>
          </a:p>
        </p:txBody>
      </p:sp>
      <p:sp>
        <p:nvSpPr>
          <p:cNvPr id="3" name="Content Placeholder 2"/>
          <p:cNvSpPr>
            <a:spLocks noGrp="1"/>
          </p:cNvSpPr>
          <p:nvPr>
            <p:ph idx="1"/>
          </p:nvPr>
        </p:nvSpPr>
        <p:spPr/>
        <p:txBody>
          <a:bodyPr>
            <a:normAutofit fontScale="85000" lnSpcReduction="10000"/>
          </a:bodyPr>
          <a:lstStyle/>
          <a:p>
            <a:pPr marL="0" indent="0">
              <a:buNone/>
            </a:pPr>
            <a:r>
              <a:rPr lang="fr-CA" dirty="0"/>
              <a:t>1.  Systèmes décentralisés (p. ex., DME)</a:t>
            </a:r>
            <a:endParaRPr lang="en-CA" dirty="0"/>
          </a:p>
          <a:p>
            <a:pPr lvl="0"/>
            <a:r>
              <a:rPr lang="fr-CA" dirty="0"/>
              <a:t>permettent la saisie et la consultation de données au sein d’un organisme</a:t>
            </a:r>
            <a:endParaRPr lang="en-CA" dirty="0"/>
          </a:p>
          <a:p>
            <a:pPr marL="0" lvl="0" indent="0">
              <a:buNone/>
            </a:pPr>
            <a:r>
              <a:rPr lang="fr-CA" dirty="0" smtClean="0"/>
              <a:t>2. Dossiers </a:t>
            </a:r>
            <a:r>
              <a:rPr lang="fr-CA" dirty="0"/>
              <a:t>de santé électroniques</a:t>
            </a:r>
            <a:endParaRPr lang="en-CA" dirty="0"/>
          </a:p>
          <a:p>
            <a:pPr lvl="0"/>
            <a:r>
              <a:rPr lang="fr-CA" dirty="0"/>
              <a:t>permettent la saisie et la consultation de données dans de multiples services </a:t>
            </a:r>
            <a:endParaRPr lang="en-CA" dirty="0"/>
          </a:p>
          <a:p>
            <a:pPr marL="0" lvl="0" indent="0">
              <a:buNone/>
            </a:pPr>
            <a:r>
              <a:rPr lang="fr-CA" dirty="0" smtClean="0"/>
              <a:t>3. Solutions </a:t>
            </a:r>
            <a:r>
              <a:rPr lang="fr-CA" dirty="0"/>
              <a:t>relatives à la santé des consommateurs (p. ex., DSP)</a:t>
            </a:r>
            <a:endParaRPr lang="en-CA" dirty="0"/>
          </a:p>
          <a:p>
            <a:pPr lvl="0"/>
            <a:r>
              <a:rPr lang="fr-CA" dirty="0"/>
              <a:t>permettent au patient/client d’entrer, d’examiner et de partager des renseignements personnels sur la santé</a:t>
            </a: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a:t>
            </a:fld>
            <a:endParaRPr lang="en-CA"/>
          </a:p>
        </p:txBody>
      </p:sp>
    </p:spTree>
    <p:extLst>
      <p:ext uri="{BB962C8B-B14F-4D97-AF65-F5344CB8AC3E}">
        <p14:creationId xmlns:p14="http://schemas.microsoft.com/office/powerpoint/2010/main" val="2599690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Réduction des évaluations ou interventions manquées/en retard </a:t>
            </a:r>
            <a:r>
              <a:rPr lang="en-CA" sz="1300" dirty="0" smtClean="0"/>
              <a:t>2,4</a:t>
            </a:r>
            <a:endParaRPr lang="en-CA" sz="1300" dirty="0"/>
          </a:p>
        </p:txBody>
      </p:sp>
      <p:sp>
        <p:nvSpPr>
          <p:cNvPr id="3" name="Content Placeholder 2"/>
          <p:cNvSpPr>
            <a:spLocks noGrp="1"/>
          </p:cNvSpPr>
          <p:nvPr>
            <p:ph idx="1"/>
          </p:nvPr>
        </p:nvSpPr>
        <p:spPr>
          <a:xfrm>
            <a:off x="482352" y="1412776"/>
            <a:ext cx="8229600" cy="5257800"/>
          </a:xfrm>
        </p:spPr>
        <p:txBody>
          <a:bodyPr>
            <a:normAutofit fontScale="92500" lnSpcReduction="20000"/>
          </a:bodyPr>
          <a:lstStyle/>
          <a:p>
            <a:pPr lvl="0"/>
            <a:r>
              <a:rPr lang="fr-CA" sz="2800" dirty="0"/>
              <a:t>Des alertes ou rappels peuvent être intégrés aux DSE en fonction de lignes directrices cliniques, de la fiche de médication ou de dispositifs de surveillance (p. ex., appareil de surveillance cardiaque).</a:t>
            </a:r>
            <a:endParaRPr lang="en-CA" sz="2800" dirty="0"/>
          </a:p>
          <a:p>
            <a:pPr lvl="0"/>
            <a:r>
              <a:rPr lang="fr-CA" sz="2800" dirty="0"/>
              <a:t>Pour éviter les actions manquées ou en retard, les infirmières devraient </a:t>
            </a:r>
            <a:r>
              <a:rPr lang="fr-CA" sz="2800" dirty="0" smtClean="0"/>
              <a:t>:</a:t>
            </a:r>
            <a:r>
              <a:rPr lang="en-CA" sz="2800" dirty="0" smtClean="0"/>
              <a:t/>
            </a:r>
            <a:br>
              <a:rPr lang="en-CA" sz="2800" dirty="0" smtClean="0"/>
            </a:br>
            <a:endParaRPr lang="en-CA" sz="2800" dirty="0"/>
          </a:p>
          <a:p>
            <a:pPr marL="0" lvl="0" indent="0">
              <a:buNone/>
            </a:pPr>
            <a:r>
              <a:rPr lang="fr-CA" sz="2800" dirty="0" smtClean="0"/>
              <a:t>1. inclure </a:t>
            </a:r>
            <a:r>
              <a:rPr lang="fr-CA" sz="2800" dirty="0"/>
              <a:t>les préférences des patients/clients;</a:t>
            </a:r>
            <a:endParaRPr lang="en-CA" sz="2800" dirty="0"/>
          </a:p>
          <a:p>
            <a:pPr marL="0" lvl="0" indent="0">
              <a:buNone/>
            </a:pPr>
            <a:r>
              <a:rPr lang="fr-CA" sz="2800" dirty="0" smtClean="0"/>
              <a:t>2. utiliser </a:t>
            </a:r>
            <a:r>
              <a:rPr lang="fr-CA" sz="2800" dirty="0"/>
              <a:t>des alertes/rappels pour appuyer </a:t>
            </a:r>
            <a:endParaRPr lang="fr-CA" sz="2800" dirty="0" smtClean="0"/>
          </a:p>
          <a:p>
            <a:pPr marL="0" lvl="0" indent="0">
              <a:buNone/>
            </a:pPr>
            <a:r>
              <a:rPr lang="fr-CA" sz="2800" dirty="0" smtClean="0"/>
              <a:t>(</a:t>
            </a:r>
            <a:r>
              <a:rPr lang="fr-CA" sz="2800" dirty="0"/>
              <a:t>et non remplacer) la pensée critique;</a:t>
            </a:r>
            <a:endParaRPr lang="en-CA" sz="2800" dirty="0"/>
          </a:p>
          <a:p>
            <a:pPr marL="0" lvl="0" indent="0">
              <a:buNone/>
            </a:pPr>
            <a:r>
              <a:rPr lang="fr-CA" sz="2800" dirty="0" smtClean="0"/>
              <a:t>3. préconiser </a:t>
            </a:r>
            <a:r>
              <a:rPr lang="fr-CA" sz="2800" dirty="0"/>
              <a:t>l’ajout d’alertes ou de </a:t>
            </a:r>
            <a:endParaRPr lang="fr-CA" sz="2800" dirty="0" smtClean="0"/>
          </a:p>
          <a:p>
            <a:pPr marL="0" lvl="0" indent="0">
              <a:buNone/>
            </a:pPr>
            <a:r>
              <a:rPr lang="fr-CA" sz="2800" dirty="0" smtClean="0"/>
              <a:t>rappels </a:t>
            </a:r>
            <a:r>
              <a:rPr lang="fr-CA" sz="2800" dirty="0"/>
              <a:t>qui permettraient d’améliorer les </a:t>
            </a:r>
            <a:endParaRPr lang="fr-CA" sz="2800" dirty="0" smtClean="0"/>
          </a:p>
          <a:p>
            <a:pPr marL="0" lvl="0" indent="0">
              <a:buNone/>
            </a:pPr>
            <a:r>
              <a:rPr lang="fr-CA" sz="2800" dirty="0" smtClean="0"/>
              <a:t>soins </a:t>
            </a:r>
            <a:r>
              <a:rPr lang="fr-CA" sz="2800" dirty="0"/>
              <a:t>prodigués aux patients/clients.</a:t>
            </a:r>
            <a:endParaRPr lang="en-CA" sz="2800" dirty="0"/>
          </a:p>
          <a:p>
            <a:pPr marL="0" indent="0">
              <a:buNone/>
            </a:pPr>
            <a:r>
              <a:rPr lang="fr-CA" dirty="0"/>
              <a:t> </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30</a:t>
            </a:fld>
            <a:endParaRPr lang="en-CA"/>
          </a:p>
        </p:txBody>
      </p:sp>
      <p:pic>
        <p:nvPicPr>
          <p:cNvPr id="15366" name="Picture 6" descr="C:\Users\Ella\AppData\Local\Microsoft\Windows\Temporary Internet Files\Content.IE5\1FQD7ZC5\MP900407422[1].jpg"/>
          <p:cNvPicPr>
            <a:picLocks noChangeAspect="1" noChangeArrowheads="1"/>
          </p:cNvPicPr>
          <p:nvPr/>
        </p:nvPicPr>
        <p:blipFill>
          <a:blip r:embed="rId3" cstate="print"/>
          <a:srcRect/>
          <a:stretch>
            <a:fillRect/>
          </a:stretch>
        </p:blipFill>
        <p:spPr bwMode="auto">
          <a:xfrm>
            <a:off x="6804248" y="3281581"/>
            <a:ext cx="2160240" cy="31089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Soins interprofessionnels aux patients </a:t>
            </a:r>
            <a:r>
              <a:rPr lang="en-CA" sz="1200" dirty="0" smtClean="0"/>
              <a:t>14</a:t>
            </a:r>
            <a:endParaRPr lang="en-CA" sz="1200" dirty="0"/>
          </a:p>
        </p:txBody>
      </p:sp>
      <p:sp>
        <p:nvSpPr>
          <p:cNvPr id="3" name="Content Placeholder 2"/>
          <p:cNvSpPr>
            <a:spLocks noGrp="1"/>
          </p:cNvSpPr>
          <p:nvPr>
            <p:ph idx="1"/>
          </p:nvPr>
        </p:nvSpPr>
        <p:spPr/>
        <p:txBody>
          <a:bodyPr/>
          <a:lstStyle/>
          <a:p>
            <a:pPr lvl="0"/>
            <a:r>
              <a:rPr lang="fr-CA" dirty="0"/>
              <a:t>Meilleure communication entre les membres des équipes de soins de santé</a:t>
            </a:r>
            <a:endParaRPr lang="en-CA" dirty="0"/>
          </a:p>
          <a:p>
            <a:pPr lvl="0"/>
            <a:r>
              <a:rPr lang="fr-CA" dirty="0"/>
              <a:t>Qualité et exactitude accrues des renseignements</a:t>
            </a:r>
            <a:endParaRPr lang="en-CA" dirty="0"/>
          </a:p>
          <a:p>
            <a:pPr lvl="0"/>
            <a:r>
              <a:rPr lang="fr-CA" dirty="0"/>
              <a:t>Possibilité accrue de collaboration interprofessionnelle</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31</a:t>
            </a:fld>
            <a:endParaRPr lang="en-CA"/>
          </a:p>
        </p:txBody>
      </p:sp>
    </p:spTree>
    <p:extLst>
      <p:ext uri="{BB962C8B-B14F-4D97-AF65-F5344CB8AC3E}">
        <p14:creationId xmlns:p14="http://schemas.microsoft.com/office/powerpoint/2010/main" val="153592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DSE et relations thérapeutiques </a:t>
            </a:r>
            <a:r>
              <a:rPr lang="en-CA" sz="1300" dirty="0" smtClean="0"/>
              <a:t>12-13</a:t>
            </a:r>
            <a:endParaRPr lang="en-CA" sz="1300" dirty="0"/>
          </a:p>
        </p:txBody>
      </p:sp>
      <p:sp>
        <p:nvSpPr>
          <p:cNvPr id="3" name="Content Placeholder 2"/>
          <p:cNvSpPr>
            <a:spLocks noGrp="1"/>
          </p:cNvSpPr>
          <p:nvPr>
            <p:ph idx="1"/>
          </p:nvPr>
        </p:nvSpPr>
        <p:spPr/>
        <p:txBody>
          <a:bodyPr>
            <a:normAutofit/>
          </a:bodyPr>
          <a:lstStyle/>
          <a:p>
            <a:pPr lvl="0"/>
            <a:r>
              <a:rPr lang="fr-CA" dirty="0"/>
              <a:t>Les systèmes cliniques comme les DSE risquent à la fois d’appuyer et d’entraver la relation entre l’infirmière et le client/patient.</a:t>
            </a:r>
            <a:endParaRPr lang="en-CA" dirty="0"/>
          </a:p>
          <a:p>
            <a:r>
              <a:rPr lang="fr-CA" dirty="0"/>
              <a:t>Comment les DSE peuvent-ils faire entrave à cette relation?</a:t>
            </a:r>
            <a:endParaRPr lang="en-CA" dirty="0"/>
          </a:p>
          <a:p>
            <a:r>
              <a:rPr lang="fr-CA" dirty="0"/>
              <a:t>Comment les DSE peuvent-ils appuyer cette relation?</a:t>
            </a:r>
            <a:endParaRPr lang="en-CA" dirty="0"/>
          </a:p>
        </p:txBody>
      </p:sp>
      <p:sp>
        <p:nvSpPr>
          <p:cNvPr id="8" name="Slide Number Placeholder 7"/>
          <p:cNvSpPr>
            <a:spLocks noGrp="1"/>
          </p:cNvSpPr>
          <p:nvPr>
            <p:ph type="sldNum" sz="quarter" idx="12"/>
          </p:nvPr>
        </p:nvSpPr>
        <p:spPr/>
        <p:txBody>
          <a:bodyPr/>
          <a:lstStyle/>
          <a:p>
            <a:fld id="{F2257FC3-DEF1-45B1-A7DF-E0AD59BA70FF}" type="slidenum">
              <a:rPr lang="en-CA" smtClean="0"/>
              <a:pPr/>
              <a:t>32</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Accroître ou appuyer la participation des patients/clients aux soins </a:t>
            </a:r>
            <a:r>
              <a:rPr lang="en-CA" sz="1300" dirty="0" smtClean="0"/>
              <a:t>2,4</a:t>
            </a:r>
            <a:endParaRPr lang="en-CA" sz="1300" dirty="0"/>
          </a:p>
        </p:txBody>
      </p:sp>
      <p:sp>
        <p:nvSpPr>
          <p:cNvPr id="3" name="Content Placeholder 2"/>
          <p:cNvSpPr>
            <a:spLocks noGrp="1"/>
          </p:cNvSpPr>
          <p:nvPr>
            <p:ph idx="1"/>
          </p:nvPr>
        </p:nvSpPr>
        <p:spPr>
          <a:xfrm>
            <a:off x="457200" y="1600200"/>
            <a:ext cx="8229600" cy="4997152"/>
          </a:xfrm>
        </p:spPr>
        <p:txBody>
          <a:bodyPr>
            <a:normAutofit/>
          </a:bodyPr>
          <a:lstStyle/>
          <a:p>
            <a:pPr lvl="0"/>
            <a:r>
              <a:rPr lang="fr-CA" sz="2400" dirty="0"/>
              <a:t>L’analyse des tendances et l’intégration des DSE aux DSP permettent d’accroître la participation des patients/clients à leur santé.</a:t>
            </a:r>
            <a:endParaRPr lang="en-CA" sz="2400" dirty="0"/>
          </a:p>
          <a:p>
            <a:pPr lvl="0"/>
            <a:r>
              <a:rPr lang="fr-CA" sz="2400" dirty="0"/>
              <a:t>Pour appuyer cette participation, les infirmières devraient :</a:t>
            </a:r>
            <a:endParaRPr lang="en-CA" sz="2400" dirty="0"/>
          </a:p>
          <a:p>
            <a:pPr marL="0" lvl="0" indent="0">
              <a:buNone/>
            </a:pPr>
            <a:r>
              <a:rPr lang="fr-CA" sz="2400" dirty="0" smtClean="0"/>
              <a:t>1. enseigner </a:t>
            </a:r>
            <a:r>
              <a:rPr lang="fr-CA" sz="2400" dirty="0"/>
              <a:t>des activités d’autogestion particulières;</a:t>
            </a:r>
            <a:endParaRPr lang="en-CA" sz="2400" dirty="0"/>
          </a:p>
          <a:p>
            <a:pPr marL="0" lvl="0" indent="0">
              <a:buNone/>
            </a:pPr>
            <a:r>
              <a:rPr lang="fr-CA" sz="2400" dirty="0" smtClean="0"/>
              <a:t>2. fournir </a:t>
            </a:r>
            <a:r>
              <a:rPr lang="fr-CA" sz="2400" dirty="0"/>
              <a:t>un soutien continu à mesure que surviennent les défis;</a:t>
            </a:r>
            <a:endParaRPr lang="en-CA" sz="2400" dirty="0"/>
          </a:p>
          <a:p>
            <a:pPr marL="0" lvl="0" indent="0">
              <a:buNone/>
            </a:pPr>
            <a:r>
              <a:rPr lang="fr-CA" sz="2400" dirty="0" smtClean="0"/>
              <a:t>3. recommander </a:t>
            </a:r>
            <a:r>
              <a:rPr lang="fr-CA" sz="2400" dirty="0"/>
              <a:t>l’obtention de soins professionnels lorsqu’une préoccupation de santé nécessite une intervention professionnelle.</a:t>
            </a:r>
            <a:endParaRPr lang="en-CA" sz="2400"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Recommandations </a:t>
            </a:r>
            <a:r>
              <a:rPr lang="fr-CA" dirty="0" smtClean="0"/>
              <a:t>pour soutenir la </a:t>
            </a:r>
            <a:r>
              <a:rPr lang="fr-CA" dirty="0"/>
              <a:t>relation thérapeutique </a:t>
            </a:r>
            <a:r>
              <a:rPr lang="en-CA" sz="1300" dirty="0" smtClean="0"/>
              <a:t>12</a:t>
            </a:r>
            <a:endParaRPr lang="en-CA" sz="1300"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fr-CA" dirty="0"/>
              <a:t>Créer des liens</a:t>
            </a:r>
            <a:endParaRPr lang="en-CA" dirty="0"/>
          </a:p>
          <a:p>
            <a:pPr lvl="1"/>
            <a:r>
              <a:rPr lang="fr-CA" dirty="0"/>
              <a:t>Maintenir un contact visuel, nommer, poser des questions sur les symptômes plutôt que se fier à ce qui est consigné, etc.</a:t>
            </a:r>
            <a:endParaRPr lang="en-CA" dirty="0"/>
          </a:p>
          <a:p>
            <a:r>
              <a:rPr lang="fr-CA" dirty="0"/>
              <a:t>Collaborer</a:t>
            </a:r>
            <a:endParaRPr lang="en-CA" dirty="0"/>
          </a:p>
          <a:p>
            <a:pPr lvl="1"/>
            <a:r>
              <a:rPr lang="fr-CA" dirty="0"/>
              <a:t>S’assurer que l’écran n’est pas caché, demander l’autorisation de consigner de l’information pendant l’interaction, expliquer ce que vous faites lorsque vous accédez à de l’information dans le DSE, demander au patient/client ce qu’il pense de l’information, etc.</a:t>
            </a:r>
            <a:endParaRPr lang="en-CA" dirty="0"/>
          </a:p>
          <a:p>
            <a:r>
              <a:rPr lang="fr-CA" dirty="0"/>
              <a:t>Terminer</a:t>
            </a:r>
            <a:endParaRPr lang="en-CA" dirty="0"/>
          </a:p>
          <a:p>
            <a:pPr lvl="1"/>
            <a:r>
              <a:rPr lang="fr-CA" dirty="0"/>
              <a:t>Rappeler au patient/client la confidentialité des renseignements, examiner les principales constatations, terminer par un contact visuel, etc.</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34</a:t>
            </a:fld>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5" name="Picture 5" descr="C:\Users\Ella\AppData\Local\Microsoft\Windows\Temporary Internet Files\Content.IE5\YZX191UO\MP90043318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Slide Number Placeholder 7"/>
          <p:cNvSpPr>
            <a:spLocks noGrp="1"/>
          </p:cNvSpPr>
          <p:nvPr>
            <p:ph type="sldNum" sz="quarter" idx="12"/>
          </p:nvPr>
        </p:nvSpPr>
        <p:spPr/>
        <p:txBody>
          <a:bodyPr/>
          <a:lstStyle/>
          <a:p>
            <a:fld id="{F2257FC3-DEF1-45B1-A7DF-E0AD59BA70FF}" type="slidenum">
              <a:rPr lang="en-CA" smtClean="0"/>
              <a:pPr/>
              <a:t>35</a:t>
            </a:fld>
            <a:endParaRPr lang="en-CA"/>
          </a:p>
        </p:txBody>
      </p:sp>
      <p:sp>
        <p:nvSpPr>
          <p:cNvPr id="9" name="TextBox 8"/>
          <p:cNvSpPr txBox="1"/>
          <p:nvPr/>
        </p:nvSpPr>
        <p:spPr>
          <a:xfrm>
            <a:off x="4788024" y="0"/>
            <a:ext cx="3923928" cy="2862322"/>
          </a:xfrm>
          <a:prstGeom prst="rect">
            <a:avLst/>
          </a:prstGeom>
          <a:noFill/>
        </p:spPr>
        <p:txBody>
          <a:bodyPr wrap="square" rtlCol="0">
            <a:spAutoFit/>
          </a:bodyPr>
          <a:lstStyle/>
          <a:p>
            <a:r>
              <a:rPr lang="fr-CA" sz="3600" dirty="0"/>
              <a:t>Éviter de se plaindre de la technologie auprès du patient ou du </a:t>
            </a:r>
            <a:r>
              <a:rPr lang="fr-CA" sz="3600" dirty="0" smtClean="0"/>
              <a:t>client!</a:t>
            </a:r>
            <a:r>
              <a:rPr lang="en-CA" sz="3600" dirty="0"/>
              <a:t> </a:t>
            </a:r>
            <a:r>
              <a:rPr lang="en-CA" sz="1200" b="1" dirty="0" smtClean="0"/>
              <a:t>12</a:t>
            </a:r>
            <a:endParaRPr lang="en-CA" sz="1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19256" cy="1070992"/>
          </a:xfrm>
        </p:spPr>
        <p:txBody>
          <a:bodyPr/>
          <a:lstStyle/>
          <a:p>
            <a:r>
              <a:rPr lang="fr-CA" dirty="0"/>
              <a:t>Revue des principaux points</a:t>
            </a:r>
            <a:endParaRPr lang="en-CA" dirty="0"/>
          </a:p>
        </p:txBody>
      </p:sp>
      <p:sp>
        <p:nvSpPr>
          <p:cNvPr id="3" name="Content Placeholder 2"/>
          <p:cNvSpPr>
            <a:spLocks noGrp="1"/>
          </p:cNvSpPr>
          <p:nvPr>
            <p:ph idx="1"/>
          </p:nvPr>
        </p:nvSpPr>
        <p:spPr>
          <a:xfrm>
            <a:off x="251520" y="836712"/>
            <a:ext cx="8640960" cy="5733256"/>
          </a:xfrm>
        </p:spPr>
        <p:txBody>
          <a:bodyPr>
            <a:normAutofit fontScale="85000" lnSpcReduction="10000"/>
          </a:bodyPr>
          <a:lstStyle/>
          <a:p>
            <a:pPr lvl="0"/>
            <a:r>
              <a:rPr lang="fr-CA" sz="3100" dirty="0"/>
              <a:t>Les systèmes décentralisés, les DSE et les solutions relatives à la santé des consommateurs constituent trois types de systèmes électroniques qui diffèrent aux niveaux de la portée, de l’accès et des avantages.</a:t>
            </a:r>
            <a:endParaRPr lang="en-CA" sz="3100" dirty="0"/>
          </a:p>
          <a:p>
            <a:pPr lvl="0"/>
            <a:r>
              <a:rPr lang="fr-CA" sz="3100" dirty="0"/>
              <a:t>Les dispositifs des TIC donnent aux régions éloignées des occasions d’améliorer l’accès à des ressources en santé.</a:t>
            </a:r>
            <a:endParaRPr lang="en-CA" sz="3100" dirty="0"/>
          </a:p>
          <a:p>
            <a:pPr lvl="0"/>
            <a:r>
              <a:rPr lang="fr-CA" sz="3100" dirty="0"/>
              <a:t>Les TIC peuvent constituer des outils de prestation de soins aux patients :</a:t>
            </a:r>
            <a:endParaRPr lang="en-CA" sz="3100" dirty="0"/>
          </a:p>
          <a:p>
            <a:pPr lvl="1"/>
            <a:r>
              <a:rPr lang="fr-CA" dirty="0"/>
              <a:t>Prestation de soins mobiles/virtuels</a:t>
            </a:r>
            <a:endParaRPr lang="en-CA" dirty="0"/>
          </a:p>
          <a:p>
            <a:pPr lvl="1"/>
            <a:r>
              <a:rPr lang="fr-CA" dirty="0"/>
              <a:t>Documentation améliorée</a:t>
            </a:r>
            <a:endParaRPr lang="en-CA" dirty="0"/>
          </a:p>
          <a:p>
            <a:pPr lvl="1"/>
            <a:r>
              <a:rPr lang="fr-CA" dirty="0"/>
              <a:t>Aide à la décision au point de service</a:t>
            </a:r>
            <a:endParaRPr lang="en-CA" dirty="0"/>
          </a:p>
          <a:p>
            <a:pPr lvl="1"/>
            <a:r>
              <a:rPr lang="fr-CA" dirty="0"/>
              <a:t>Prévention des lacunes au niveau des </a:t>
            </a:r>
            <a:endParaRPr lang="fr-CA" dirty="0" smtClean="0"/>
          </a:p>
          <a:p>
            <a:pPr marL="457200" lvl="1" indent="0">
              <a:buNone/>
            </a:pPr>
            <a:r>
              <a:rPr lang="fr-CA" dirty="0" smtClean="0"/>
              <a:t>    soins </a:t>
            </a:r>
            <a:r>
              <a:rPr lang="fr-CA" dirty="0"/>
              <a:t>aux patients</a:t>
            </a:r>
            <a:endParaRPr lang="en-CA" dirty="0"/>
          </a:p>
          <a:p>
            <a:pPr lvl="1"/>
            <a:r>
              <a:rPr lang="fr-CA" dirty="0"/>
              <a:t>Nouvelles possibilités au niveau des soins interprofessionnels</a:t>
            </a:r>
            <a:endParaRPr lang="en-CA" dirty="0"/>
          </a:p>
          <a:p>
            <a:endParaRPr lang="en-CA" dirty="0" smtClean="0"/>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36</a:t>
            </a:fld>
            <a:endParaRPr lang="en-CA"/>
          </a:p>
        </p:txBody>
      </p:sp>
      <p:pic>
        <p:nvPicPr>
          <p:cNvPr id="16393" name="Picture 9" descr="C:\Users\Ella\AppData\Local\Microsoft\Windows\Temporary Internet Files\Content.IE5\N3GANF2F\MP900407500[1].jpg"/>
          <p:cNvPicPr>
            <a:picLocks noChangeAspect="1" noChangeArrowheads="1"/>
          </p:cNvPicPr>
          <p:nvPr/>
        </p:nvPicPr>
        <p:blipFill>
          <a:blip r:embed="rId2" cstate="print"/>
          <a:srcRect l="4151" t="21651" r="36508" b="21650"/>
          <a:stretch>
            <a:fillRect/>
          </a:stretch>
        </p:blipFill>
        <p:spPr bwMode="auto">
          <a:xfrm>
            <a:off x="5796135" y="3645024"/>
            <a:ext cx="3233031" cy="223224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Références</a:t>
            </a:r>
            <a:endParaRPr lang="en-CA" dirty="0"/>
          </a:p>
        </p:txBody>
      </p:sp>
      <p:sp>
        <p:nvSpPr>
          <p:cNvPr id="3" name="Content Placeholder 2"/>
          <p:cNvSpPr>
            <a:spLocks noGrp="1"/>
          </p:cNvSpPr>
          <p:nvPr>
            <p:ph idx="1"/>
          </p:nvPr>
        </p:nvSpPr>
        <p:spPr>
          <a:xfrm>
            <a:off x="457200" y="1340768"/>
            <a:ext cx="8229600" cy="5040560"/>
          </a:xfrm>
        </p:spPr>
        <p:txBody>
          <a:bodyPr>
            <a:normAutofit fontScale="25000" lnSpcReduction="20000"/>
          </a:bodyPr>
          <a:lstStyle/>
          <a:p>
            <a:pPr marL="514350" indent="-514350">
              <a:buFont typeface="+mj-lt"/>
              <a:buAutoNum type="arabicPeriod"/>
            </a:pPr>
            <a:r>
              <a:rPr lang="en-CA" sz="4600" dirty="0" smtClean="0"/>
              <a:t>Canada Health </a:t>
            </a:r>
            <a:r>
              <a:rPr lang="en-CA" sz="4600" dirty="0" err="1" smtClean="0"/>
              <a:t>Infoway</a:t>
            </a:r>
            <a:r>
              <a:rPr lang="en-CA" sz="4600" dirty="0" smtClean="0"/>
              <a:t>.  (2013).  </a:t>
            </a:r>
            <a:r>
              <a:rPr lang="en-CA" sz="4600" dirty="0" err="1" smtClean="0"/>
              <a:t>Extrait</a:t>
            </a:r>
            <a:r>
              <a:rPr lang="en-CA" sz="4600" dirty="0" smtClean="0"/>
              <a:t> de:  </a:t>
            </a:r>
            <a:r>
              <a:rPr lang="en-CA" sz="4600" dirty="0"/>
              <a:t>https://</a:t>
            </a:r>
            <a:r>
              <a:rPr lang="en-CA" sz="4600" dirty="0" smtClean="0"/>
              <a:t>www.infoway-inforoute.ca/</a:t>
            </a:r>
          </a:p>
          <a:p>
            <a:pPr marL="514350" indent="-514350">
              <a:buFont typeface="+mj-lt"/>
              <a:buAutoNum type="arabicPeriod"/>
            </a:pPr>
            <a:r>
              <a:rPr lang="en-CA" sz="4600" dirty="0">
                <a:solidFill>
                  <a:srgbClr val="143740"/>
                </a:solidFill>
              </a:rPr>
              <a:t>Canada Health </a:t>
            </a:r>
            <a:r>
              <a:rPr lang="en-CA" sz="4600" dirty="0" err="1">
                <a:solidFill>
                  <a:srgbClr val="143740"/>
                </a:solidFill>
              </a:rPr>
              <a:t>Infoway</a:t>
            </a:r>
            <a:r>
              <a:rPr lang="en-CA" sz="4600" dirty="0">
                <a:solidFill>
                  <a:srgbClr val="143740"/>
                </a:solidFill>
              </a:rPr>
              <a:t>. (2012a). </a:t>
            </a:r>
            <a:r>
              <a:rPr lang="en-CA" sz="4600" i="1" dirty="0">
                <a:solidFill>
                  <a:srgbClr val="143740"/>
                </a:solidFill>
              </a:rPr>
              <a:t>Benefits to clinicians.</a:t>
            </a:r>
            <a:r>
              <a:rPr lang="en-CA" sz="4600" dirty="0">
                <a:solidFill>
                  <a:srgbClr val="143740"/>
                </a:solidFill>
              </a:rPr>
              <a:t> </a:t>
            </a:r>
            <a:r>
              <a:rPr lang="en-CA" sz="4600" dirty="0" err="1" smtClean="0">
                <a:solidFill>
                  <a:srgbClr val="143740"/>
                </a:solidFill>
              </a:rPr>
              <a:t>Extrait</a:t>
            </a:r>
            <a:r>
              <a:rPr lang="en-CA" sz="4600" dirty="0" smtClean="0">
                <a:solidFill>
                  <a:srgbClr val="143740"/>
                </a:solidFill>
              </a:rPr>
              <a:t> de: </a:t>
            </a:r>
            <a:r>
              <a:rPr lang="en-CA" sz="4600" dirty="0" smtClean="0">
                <a:solidFill>
                  <a:srgbClr val="143740"/>
                </a:solidFill>
                <a:hlinkClick r:id="rId3"/>
              </a:rPr>
              <a:t>https</a:t>
            </a:r>
            <a:r>
              <a:rPr lang="en-CA" sz="4600" dirty="0">
                <a:solidFill>
                  <a:srgbClr val="143740"/>
                </a:solidFill>
                <a:hlinkClick r:id="rId3"/>
              </a:rPr>
              <a:t>://www.infoway-inforoute.ca/index.php/progress-in-canada/knowing-is-better/knowing-is-better-for-clinicians/benefits-to-clinicians</a:t>
            </a:r>
            <a:r>
              <a:rPr lang="en-CA" sz="4600" dirty="0">
                <a:solidFill>
                  <a:srgbClr val="143740"/>
                </a:solidFill>
              </a:rPr>
              <a:t>.</a:t>
            </a:r>
          </a:p>
          <a:p>
            <a:pPr marL="514350" indent="-514350">
              <a:buFont typeface="+mj-lt"/>
              <a:buAutoNum type="arabicPeriod"/>
            </a:pPr>
            <a:r>
              <a:rPr lang="en-CA" sz="4600" dirty="0"/>
              <a:t>Saba, V. K. &amp; McCormick, K. A. (2006). </a:t>
            </a:r>
            <a:r>
              <a:rPr lang="en-CA" sz="4600" i="1" dirty="0"/>
              <a:t>Essentials of nursing informatics</a:t>
            </a:r>
            <a:r>
              <a:rPr lang="en-CA" sz="4600" dirty="0"/>
              <a:t> (4th </a:t>
            </a:r>
            <a:r>
              <a:rPr lang="en-CA" sz="4600" dirty="0" err="1" smtClean="0"/>
              <a:t>ed</a:t>
            </a:r>
            <a:r>
              <a:rPr lang="en-CA" sz="4600" dirty="0" smtClean="0"/>
              <a:t>). </a:t>
            </a:r>
            <a:r>
              <a:rPr lang="en-CA" sz="4600" dirty="0"/>
              <a:t>New York: McGraw-Hill, Medical Publishing Division. </a:t>
            </a:r>
          </a:p>
          <a:p>
            <a:pPr marL="514350" indent="-514350">
              <a:buFont typeface="+mj-lt"/>
              <a:buAutoNum type="arabicPeriod"/>
            </a:pPr>
            <a:r>
              <a:rPr lang="en-CA" sz="4600" dirty="0" smtClean="0"/>
              <a:t>Ball</a:t>
            </a:r>
            <a:r>
              <a:rPr lang="en-CA" sz="4600" dirty="0"/>
              <a:t>, M. J., Douglas, J. V., &amp; Hinton Walker, P. (Eds.). (2011). </a:t>
            </a:r>
            <a:r>
              <a:rPr lang="en-CA" sz="4600" i="1" dirty="0"/>
              <a:t>Nursing informatics where technology and caring meet</a:t>
            </a:r>
            <a:r>
              <a:rPr lang="en-CA" sz="4600" dirty="0"/>
              <a:t> (4th </a:t>
            </a:r>
            <a:r>
              <a:rPr lang="en-CA" sz="4600" dirty="0" err="1" smtClean="0"/>
              <a:t>ed</a:t>
            </a:r>
            <a:r>
              <a:rPr lang="en-CA" sz="4600" dirty="0" smtClean="0"/>
              <a:t>). </a:t>
            </a:r>
            <a:r>
              <a:rPr lang="en-CA" sz="4600" dirty="0"/>
              <a:t>London ; New York: Springer. </a:t>
            </a:r>
          </a:p>
          <a:p>
            <a:pPr marL="514350" indent="-514350">
              <a:buFont typeface="+mj-lt"/>
              <a:buAutoNum type="arabicPeriod"/>
            </a:pPr>
            <a:r>
              <a:rPr lang="en-CA" sz="4600" dirty="0" smtClean="0"/>
              <a:t>Office </a:t>
            </a:r>
            <a:r>
              <a:rPr lang="en-CA" sz="4600" dirty="0"/>
              <a:t>of the Auditor General of Canada. (2010).  Electronic health records in Canada.  </a:t>
            </a:r>
            <a:r>
              <a:rPr lang="en-CA" sz="4600" dirty="0" err="1" smtClean="0"/>
              <a:t>Extrait</a:t>
            </a:r>
            <a:r>
              <a:rPr lang="en-CA" sz="4600" dirty="0" smtClean="0"/>
              <a:t> de: </a:t>
            </a:r>
            <a:r>
              <a:rPr lang="en-CA" sz="4600" dirty="0">
                <a:hlinkClick r:id="rId4"/>
              </a:rPr>
              <a:t>http://www.oag-bvg.gc.ca/internet/docs/parl_oag_201004_07_e.pdf</a:t>
            </a:r>
            <a:endParaRPr lang="en-CA" sz="4600" dirty="0"/>
          </a:p>
          <a:p>
            <a:pPr marL="514350" indent="-514350">
              <a:buFont typeface="+mj-lt"/>
              <a:buAutoNum type="arabicPeriod"/>
            </a:pPr>
            <a:r>
              <a:rPr lang="en-CA" sz="4600" dirty="0" smtClean="0"/>
              <a:t>Canada </a:t>
            </a:r>
            <a:r>
              <a:rPr lang="en-CA" sz="4600" dirty="0"/>
              <a:t>Health </a:t>
            </a:r>
            <a:r>
              <a:rPr lang="en-CA" sz="4600" dirty="0" err="1"/>
              <a:t>Infoway</a:t>
            </a:r>
            <a:r>
              <a:rPr lang="en-CA" sz="4600" dirty="0"/>
              <a:t>. (2005, March). </a:t>
            </a:r>
            <a:r>
              <a:rPr lang="en-CA" sz="4600" i="1" dirty="0" smtClean="0"/>
              <a:t>Pan-</a:t>
            </a:r>
            <a:r>
              <a:rPr lang="en-CA" sz="4600" i="1" dirty="0"/>
              <a:t>C</a:t>
            </a:r>
            <a:r>
              <a:rPr lang="en-CA" sz="4600" i="1" dirty="0" smtClean="0"/>
              <a:t>anada </a:t>
            </a:r>
            <a:r>
              <a:rPr lang="en-CA" sz="4600" i="1" dirty="0"/>
              <a:t>electronic health record executive </a:t>
            </a:r>
            <a:r>
              <a:rPr lang="en-CA" sz="4600" i="1" dirty="0">
                <a:solidFill>
                  <a:srgbClr val="143740"/>
                </a:solidFill>
              </a:rPr>
              <a:t>summary</a:t>
            </a:r>
            <a:r>
              <a:rPr lang="en-CA" sz="4600" i="1" dirty="0" smtClean="0">
                <a:solidFill>
                  <a:srgbClr val="143740"/>
                </a:solidFill>
              </a:rPr>
              <a:t>.  </a:t>
            </a:r>
            <a:r>
              <a:rPr lang="en-CA" sz="4600" dirty="0" err="1" smtClean="0">
                <a:solidFill>
                  <a:srgbClr val="143740"/>
                </a:solidFill>
              </a:rPr>
              <a:t>Extrait</a:t>
            </a:r>
            <a:r>
              <a:rPr lang="en-CA" sz="4600" dirty="0" smtClean="0">
                <a:solidFill>
                  <a:srgbClr val="143740"/>
                </a:solidFill>
              </a:rPr>
              <a:t> de:  </a:t>
            </a:r>
            <a:r>
              <a:rPr lang="en-CA" sz="4600" dirty="0" smtClean="0">
                <a:solidFill>
                  <a:srgbClr val="143740"/>
                </a:solidFill>
                <a:hlinkClick r:id="rId5"/>
              </a:rPr>
              <a:t>https</a:t>
            </a:r>
            <a:r>
              <a:rPr lang="en-CA" sz="4600" dirty="0">
                <a:solidFill>
                  <a:srgbClr val="143740"/>
                </a:solidFill>
                <a:hlinkClick r:id="rId5"/>
              </a:rPr>
              <a:t>://www.infoway-inforoute.ca</a:t>
            </a:r>
            <a:r>
              <a:rPr lang="en-CA" sz="4600" dirty="0" smtClean="0">
                <a:solidFill>
                  <a:srgbClr val="143740"/>
                </a:solidFill>
                <a:hlinkClick r:id="rId5"/>
              </a:rPr>
              <a:t>/ .../83-canada-health-infoway-s-10-year-</a:t>
            </a:r>
            <a:r>
              <a:rPr lang="en-CA" sz="4600" dirty="0" smtClean="0">
                <a:solidFill>
                  <a:srgbClr val="143740"/>
                </a:solidFill>
              </a:rPr>
              <a:t>investment-strategy-executive-summary.  (OLD 1)</a:t>
            </a:r>
            <a:endParaRPr lang="en-CA" sz="4600" dirty="0">
              <a:solidFill>
                <a:srgbClr val="143740"/>
              </a:solidFill>
            </a:endParaRPr>
          </a:p>
          <a:p>
            <a:pPr marL="514350" indent="-514350">
              <a:buFont typeface="+mj-lt"/>
              <a:buAutoNum type="arabicPeriod"/>
            </a:pPr>
            <a:r>
              <a:rPr lang="en-CA" sz="4600" dirty="0" smtClean="0">
                <a:solidFill>
                  <a:srgbClr val="143740"/>
                </a:solidFill>
              </a:rPr>
              <a:t>Canada </a:t>
            </a:r>
            <a:r>
              <a:rPr lang="en-CA" sz="4600" dirty="0">
                <a:solidFill>
                  <a:srgbClr val="143740"/>
                </a:solidFill>
              </a:rPr>
              <a:t>Health </a:t>
            </a:r>
            <a:r>
              <a:rPr lang="en-CA" sz="4600" dirty="0" err="1">
                <a:solidFill>
                  <a:srgbClr val="143740"/>
                </a:solidFill>
              </a:rPr>
              <a:t>Infoway</a:t>
            </a:r>
            <a:r>
              <a:rPr lang="en-CA" sz="4600" dirty="0">
                <a:solidFill>
                  <a:srgbClr val="143740"/>
                </a:solidFill>
              </a:rPr>
              <a:t>. (2012a). </a:t>
            </a:r>
            <a:r>
              <a:rPr lang="en-CA" sz="4600" i="1" dirty="0">
                <a:solidFill>
                  <a:srgbClr val="143740"/>
                </a:solidFill>
              </a:rPr>
              <a:t>Benefits to clinicians.</a:t>
            </a:r>
            <a:r>
              <a:rPr lang="en-CA" sz="4600" dirty="0">
                <a:solidFill>
                  <a:srgbClr val="143740"/>
                </a:solidFill>
              </a:rPr>
              <a:t> </a:t>
            </a:r>
            <a:r>
              <a:rPr lang="en-CA" sz="4600" dirty="0" err="1" smtClean="0">
                <a:solidFill>
                  <a:srgbClr val="143740"/>
                </a:solidFill>
              </a:rPr>
              <a:t>Extrait</a:t>
            </a:r>
            <a:r>
              <a:rPr lang="en-CA" sz="4600" dirty="0" smtClean="0">
                <a:solidFill>
                  <a:srgbClr val="143740"/>
                </a:solidFill>
              </a:rPr>
              <a:t> de: </a:t>
            </a:r>
            <a:r>
              <a:rPr lang="en-CA" sz="4600" dirty="0">
                <a:solidFill>
                  <a:srgbClr val="143740"/>
                </a:solidFill>
                <a:hlinkClick r:id="rId3"/>
              </a:rPr>
              <a:t>https://</a:t>
            </a:r>
            <a:r>
              <a:rPr lang="en-CA" sz="4600" dirty="0" smtClean="0">
                <a:solidFill>
                  <a:srgbClr val="143740"/>
                </a:solidFill>
                <a:hlinkClick r:id="rId3"/>
              </a:rPr>
              <a:t>www.infoway-inforoute.ca/index.php/progress-in-canada/knowing-is-better/knowing-is-better-for-clinicians/benefits-to-clinicians</a:t>
            </a:r>
            <a:r>
              <a:rPr lang="en-CA" sz="4600" dirty="0" smtClean="0">
                <a:solidFill>
                  <a:srgbClr val="143740"/>
                </a:solidFill>
              </a:rPr>
              <a:t>.</a:t>
            </a:r>
          </a:p>
          <a:p>
            <a:pPr marL="514350" indent="-514350">
              <a:buFont typeface="+mj-lt"/>
              <a:buAutoNum type="arabicPeriod"/>
            </a:pPr>
            <a:r>
              <a:rPr lang="en-CA" sz="4600" dirty="0" err="1" smtClean="0"/>
              <a:t>Detmer</a:t>
            </a:r>
            <a:r>
              <a:rPr lang="en-CA" sz="4600" dirty="0"/>
              <a:t>, D., </a:t>
            </a:r>
            <a:r>
              <a:rPr lang="en-CA" sz="4600" dirty="0" err="1"/>
              <a:t>Bloomrosen</a:t>
            </a:r>
            <a:r>
              <a:rPr lang="en-CA" sz="4600" dirty="0"/>
              <a:t>, M., Raymond, B., &amp; Tang, P. (2008). Integrated personal health records: Transformative tools for consumer-centric care. [null] </a:t>
            </a:r>
            <a:r>
              <a:rPr lang="en-CA" sz="4600" i="1" dirty="0"/>
              <a:t>BMC Medical Informatics &amp; Decision Making, 8</a:t>
            </a:r>
            <a:r>
              <a:rPr lang="en-CA" sz="4600" dirty="0"/>
              <a:t>(1), 45. </a:t>
            </a:r>
            <a:endParaRPr lang="en-CA" sz="4600" dirty="0" smtClean="0"/>
          </a:p>
          <a:p>
            <a:pPr marL="514350" indent="-514350">
              <a:buFont typeface="+mj-lt"/>
              <a:buAutoNum type="arabicPeriod"/>
            </a:pPr>
            <a:r>
              <a:rPr lang="en-CA" sz="4600" dirty="0" err="1"/>
              <a:t>Kupchunas</a:t>
            </a:r>
            <a:r>
              <a:rPr lang="en-CA" sz="4600" dirty="0"/>
              <a:t>, W. R. (2007). Personal health record: New opportunity for patient education.</a:t>
            </a:r>
            <a:r>
              <a:rPr lang="en-CA" sz="4600" i="1" dirty="0"/>
              <a:t> Orthopaedic Nursing, 26</a:t>
            </a:r>
            <a:r>
              <a:rPr lang="en-CA" sz="4600" dirty="0"/>
              <a:t>(3), 185-193. </a:t>
            </a:r>
            <a:endParaRPr lang="en-CA" sz="4600" dirty="0" smtClean="0"/>
          </a:p>
          <a:p>
            <a:pPr marL="514350" indent="-514350">
              <a:buFont typeface="+mj-lt"/>
              <a:buAutoNum type="arabicPeriod"/>
            </a:pPr>
            <a:r>
              <a:rPr lang="en-CA" sz="4600" dirty="0" err="1" smtClean="0"/>
              <a:t>PriceWaterhouseCoopers</a:t>
            </a:r>
            <a:r>
              <a:rPr lang="en-CA" sz="4600" dirty="0" smtClean="0"/>
              <a:t>. (2013). Making care mobile: Shifting perspectives on the </a:t>
            </a:r>
            <a:r>
              <a:rPr lang="en-CA" sz="4600" dirty="0" err="1" smtClean="0"/>
              <a:t>virutalization</a:t>
            </a:r>
            <a:r>
              <a:rPr lang="en-CA" sz="4600" dirty="0" smtClean="0"/>
              <a:t> of healthcare. </a:t>
            </a:r>
            <a:r>
              <a:rPr lang="en-CA" sz="4600" dirty="0" err="1" smtClean="0"/>
              <a:t>Extrait</a:t>
            </a:r>
            <a:r>
              <a:rPr lang="en-CA" sz="4600" smtClean="0"/>
              <a:t> de: </a:t>
            </a:r>
            <a:r>
              <a:rPr lang="en-CA" sz="4600" dirty="0" smtClean="0">
                <a:hlinkClick r:id="rId6"/>
              </a:rPr>
              <a:t>www.pwc.com/ca/virtualcare</a:t>
            </a:r>
            <a:r>
              <a:rPr lang="en-CA" sz="4600" dirty="0" smtClean="0"/>
              <a:t> </a:t>
            </a:r>
          </a:p>
          <a:p>
            <a:pPr marL="514350" indent="-514350">
              <a:buFont typeface="+mj-lt"/>
              <a:buAutoNum type="arabicPeriod"/>
            </a:pPr>
            <a:r>
              <a:rPr lang="en-CA" sz="4600" dirty="0"/>
              <a:t>Canada Health </a:t>
            </a:r>
            <a:r>
              <a:rPr lang="en-CA" sz="4600" dirty="0" err="1"/>
              <a:t>Infoway</a:t>
            </a:r>
            <a:r>
              <a:rPr lang="en-CA" sz="4600" dirty="0"/>
              <a:t>.  (2011).  </a:t>
            </a:r>
            <a:r>
              <a:rPr lang="en-CA" sz="4600" i="1" dirty="0" err="1"/>
              <a:t>Telehealth</a:t>
            </a:r>
            <a:r>
              <a:rPr lang="en-CA" sz="4600" i="1" dirty="0"/>
              <a:t> benefits and adoption:  connecting people and providers across Canada.  </a:t>
            </a:r>
            <a:r>
              <a:rPr lang="en-CA" sz="4600" dirty="0"/>
              <a:t>Retrieved April 2, 2013 from https://www.infoway-inforoute.ca/index.php/programs-services/investment-programs/telehealth.</a:t>
            </a:r>
          </a:p>
          <a:p>
            <a:pPr marL="514350" indent="-514350">
              <a:buFont typeface="+mj-lt"/>
              <a:buAutoNum type="arabicPeriod"/>
            </a:pPr>
            <a:r>
              <a:rPr lang="en-CA" sz="4600" dirty="0" smtClean="0"/>
              <a:t>Baker</a:t>
            </a:r>
            <a:r>
              <a:rPr lang="en-CA" sz="4600" dirty="0"/>
              <a:t>, L. H., </a:t>
            </a:r>
            <a:r>
              <a:rPr lang="en-CA" sz="4600" dirty="0" err="1"/>
              <a:t>Reifsteck</a:t>
            </a:r>
            <a:r>
              <a:rPr lang="en-CA" sz="4600" dirty="0"/>
              <a:t>, S. W., &amp; Mann, W. R. (2003). Perspectives in ambulatory care. connected: Communication skills for nurses using the electronic medical record.</a:t>
            </a:r>
            <a:r>
              <a:rPr lang="en-CA" sz="4600" i="1" dirty="0"/>
              <a:t> Nursing Economic$, 21</a:t>
            </a:r>
            <a:r>
              <a:rPr lang="en-CA" sz="4600" dirty="0"/>
              <a:t>(2), 85-88. </a:t>
            </a:r>
          </a:p>
          <a:p>
            <a:pPr marL="514350" indent="-514350">
              <a:buFont typeface="+mj-lt"/>
              <a:buAutoNum type="arabicPeriod"/>
            </a:pPr>
            <a:r>
              <a:rPr lang="en-CA" sz="4600" dirty="0" err="1"/>
              <a:t>Petrovskaya</a:t>
            </a:r>
            <a:r>
              <a:rPr lang="en-CA" sz="4600" dirty="0"/>
              <a:t>, O., McIntyre, M., &amp; McDonald, C. (2009, July/September). </a:t>
            </a:r>
            <a:r>
              <a:rPr lang="en-CA" sz="4600" dirty="0" smtClean="0"/>
              <a:t>  </a:t>
            </a:r>
            <a:r>
              <a:rPr lang="en-CA" sz="4600" dirty="0" err="1" smtClean="0"/>
              <a:t>Dilemas</a:t>
            </a:r>
            <a:r>
              <a:rPr lang="en-CA" sz="4600" dirty="0"/>
              <a:t>, </a:t>
            </a:r>
            <a:r>
              <a:rPr lang="en-CA" sz="4600" dirty="0" err="1"/>
              <a:t>tetralemmas</a:t>
            </a:r>
            <a:r>
              <a:rPr lang="en-CA" sz="4600" dirty="0"/>
              <a:t>, </a:t>
            </a:r>
            <a:r>
              <a:rPr lang="en-CA" sz="4600" dirty="0" err="1"/>
              <a:t>reimaginig</a:t>
            </a:r>
            <a:r>
              <a:rPr lang="en-CA" sz="4600" dirty="0"/>
              <a:t> the electronic </a:t>
            </a:r>
            <a:r>
              <a:rPr lang="en-CA" sz="4800" dirty="0"/>
              <a:t>health record </a:t>
            </a:r>
            <a:r>
              <a:rPr lang="en-CA" sz="4800" i="1" dirty="0"/>
              <a:t>Advances in Nursing Science, 32</a:t>
            </a:r>
            <a:r>
              <a:rPr lang="en-CA" sz="4800" dirty="0"/>
              <a:t>(3), 241-251. </a:t>
            </a:r>
            <a:endParaRPr lang="en-CA" sz="4800" dirty="0" smtClean="0"/>
          </a:p>
          <a:p>
            <a:pPr marL="514350" indent="-514350">
              <a:buFont typeface="+mj-lt"/>
              <a:buAutoNum type="arabicPeriod"/>
            </a:pPr>
            <a:r>
              <a:rPr lang="en-CA" sz="4800" dirty="0" err="1"/>
              <a:t>Hammet</a:t>
            </a:r>
            <a:r>
              <a:rPr lang="en-CA" sz="4800" dirty="0"/>
              <a:t>, L., </a:t>
            </a:r>
            <a:r>
              <a:rPr lang="en-CA" sz="4800" dirty="0" err="1"/>
              <a:t>Harvath</a:t>
            </a:r>
            <a:r>
              <a:rPr lang="en-CA" sz="4800" dirty="0"/>
              <a:t>, T., Flaherty-Robb, M., Sawyer, G. and Olson, D. (2007). Remote Wound Care Consultation for Nursing Homes: Using a Web-Based Assessment and Care Planning Tool. </a:t>
            </a:r>
            <a:r>
              <a:rPr lang="en-CA" sz="4800" i="1" dirty="0"/>
              <a:t>Journal of </a:t>
            </a:r>
            <a:r>
              <a:rPr lang="en-CA" sz="4800" i="1" dirty="0" err="1"/>
              <a:t>Gerontological</a:t>
            </a:r>
            <a:r>
              <a:rPr lang="en-CA" sz="4800" i="1" dirty="0"/>
              <a:t> Nursing</a:t>
            </a:r>
            <a:r>
              <a:rPr lang="en-CA" sz="4800" dirty="0"/>
              <a:t>,</a:t>
            </a:r>
            <a:r>
              <a:rPr lang="en-CA" sz="4800" i="1" dirty="0"/>
              <a:t> 33</a:t>
            </a:r>
            <a:r>
              <a:rPr lang="en-CA" sz="4800" dirty="0"/>
              <a:t>(11), 25-37. </a:t>
            </a:r>
          </a:p>
          <a:p>
            <a:pPr marL="514350" indent="-514350">
              <a:buFont typeface="+mj-lt"/>
              <a:buAutoNum type="arabicPeriod"/>
            </a:pPr>
            <a:endParaRPr lang="en-CA" sz="4800" dirty="0" smtClean="0"/>
          </a:p>
          <a:p>
            <a:pPr marL="514350" indent="-514350">
              <a:buFont typeface="+mj-lt"/>
              <a:buAutoNum type="arabicPeriod"/>
            </a:pPr>
            <a:endParaRPr lang="en-CA" sz="4800" dirty="0"/>
          </a:p>
          <a:p>
            <a:pPr marL="514350" indent="-514350">
              <a:buFont typeface="+mj-lt"/>
              <a:buAutoNum type="arabicPeriod"/>
            </a:pPr>
            <a:endParaRPr lang="en-CA" sz="4800" b="1" dirty="0" smtClean="0">
              <a:solidFill>
                <a:srgbClr val="143740"/>
              </a:solidFill>
            </a:endParaRPr>
          </a:p>
        </p:txBody>
      </p:sp>
      <p:sp>
        <p:nvSpPr>
          <p:cNvPr id="4" name="Slide Number Placeholder 3"/>
          <p:cNvSpPr>
            <a:spLocks noGrp="1"/>
          </p:cNvSpPr>
          <p:nvPr>
            <p:ph type="sldNum" sz="quarter" idx="12"/>
          </p:nvPr>
        </p:nvSpPr>
        <p:spPr/>
        <p:txBody>
          <a:bodyPr/>
          <a:lstStyle/>
          <a:p>
            <a:fld id="{F2257FC3-DEF1-45B1-A7DF-E0AD59BA70FF}" type="slidenum">
              <a:rPr lang="en-CA" smtClean="0"/>
              <a:pPr/>
              <a:t>37</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fontScale="90000"/>
          </a:bodyPr>
          <a:lstStyle/>
          <a:p>
            <a:r>
              <a:rPr lang="fr-CA" dirty="0"/>
              <a:t>Dossiers médicaux électroniques (DME)</a:t>
            </a:r>
            <a:r>
              <a:rPr lang="en-CA" sz="1300" dirty="0" smtClean="0"/>
              <a:t>2-3</a:t>
            </a:r>
            <a:endParaRPr lang="en-CA" sz="1300"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pPr lvl="0"/>
            <a:r>
              <a:rPr lang="fr-CA" dirty="0"/>
              <a:t>La même idée que dans le cas du dossier médical papier d’un patient/client</a:t>
            </a:r>
            <a:endParaRPr lang="en-CA" dirty="0"/>
          </a:p>
          <a:p>
            <a:pPr lvl="0"/>
            <a:r>
              <a:rPr lang="fr-CA" dirty="0"/>
              <a:t>Utilisés dans un établissement de soins de santé (p. ex., un hôpital de soins de courte durée) ou au sein d’une équipe (p. ex., équipe de soins primaires)</a:t>
            </a:r>
            <a:endParaRPr lang="en-CA" dirty="0"/>
          </a:p>
          <a:p>
            <a:pPr lvl="0"/>
            <a:r>
              <a:rPr lang="fr-CA" dirty="0"/>
              <a:t>Comprennent la documentation, les antécédents médicaux, les médicaments, les diagnostics et les rapports d’imagerie liés à un établissement ou à une équipe</a:t>
            </a:r>
            <a:endParaRPr lang="en-CA" dirty="0"/>
          </a:p>
        </p:txBody>
      </p:sp>
      <p:sp>
        <p:nvSpPr>
          <p:cNvPr id="5" name="Slide Number Placeholder 4"/>
          <p:cNvSpPr>
            <a:spLocks noGrp="1"/>
          </p:cNvSpPr>
          <p:nvPr>
            <p:ph type="sldNum" sz="quarter" idx="12"/>
          </p:nvPr>
        </p:nvSpPr>
        <p:spPr/>
        <p:txBody>
          <a:bodyPr/>
          <a:lstStyle/>
          <a:p>
            <a:fld id="{F2257FC3-DEF1-45B1-A7DF-E0AD59BA70FF}" type="slidenum">
              <a:rPr lang="en-CA" smtClean="0"/>
              <a:pPr/>
              <a:t>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Avantages des DME </a:t>
            </a:r>
            <a:r>
              <a:rPr lang="en-CA" sz="1200" dirty="0" smtClean="0"/>
              <a:t>3-4</a:t>
            </a:r>
            <a:endParaRPr lang="en-CA" sz="1200" dirty="0"/>
          </a:p>
        </p:txBody>
      </p:sp>
      <p:sp>
        <p:nvSpPr>
          <p:cNvPr id="3" name="Content Placeholder 2"/>
          <p:cNvSpPr>
            <a:spLocks noGrp="1"/>
          </p:cNvSpPr>
          <p:nvPr>
            <p:ph idx="1"/>
          </p:nvPr>
        </p:nvSpPr>
        <p:spPr>
          <a:xfrm>
            <a:off x="457200" y="1600200"/>
            <a:ext cx="8229600" cy="4997152"/>
          </a:xfrm>
        </p:spPr>
        <p:txBody>
          <a:bodyPr>
            <a:normAutofit/>
          </a:bodyPr>
          <a:lstStyle/>
          <a:p>
            <a:pPr lvl="0"/>
            <a:r>
              <a:rPr lang="fr-CA" sz="2400" dirty="0"/>
              <a:t>Rapidité et facilité à consigner des renseignements sur le patient/client et à y avoir accès</a:t>
            </a:r>
            <a:endParaRPr lang="en-CA" sz="2400" dirty="0"/>
          </a:p>
          <a:p>
            <a:pPr lvl="0"/>
            <a:r>
              <a:rPr lang="fr-CA" sz="2400" dirty="0"/>
              <a:t>Surveillance accrue en cernant les tendances et en assurant le suivi de l’information sur la santé</a:t>
            </a:r>
            <a:endParaRPr lang="en-CA" sz="2400" dirty="0"/>
          </a:p>
          <a:p>
            <a:pPr lvl="8"/>
            <a:r>
              <a:rPr lang="fr-CA" sz="2400" dirty="0"/>
              <a:t>Accès à des lignes directrices cliniques et à des outils</a:t>
            </a:r>
            <a:endParaRPr lang="en-CA" sz="2400" dirty="0"/>
          </a:p>
          <a:p>
            <a:pPr lvl="8"/>
            <a:r>
              <a:rPr lang="fr-CA" sz="2400" dirty="0"/>
              <a:t>Outil pour l’enseignement en matière de santé</a:t>
            </a:r>
            <a:endParaRPr lang="en-CA" sz="2400" dirty="0"/>
          </a:p>
          <a:p>
            <a:pPr lvl="8"/>
            <a:r>
              <a:rPr lang="fr-CA" sz="2400" dirty="0"/>
              <a:t>Possibilités de recherche : Amélioration de la qualité et planification des soins</a:t>
            </a:r>
            <a:endParaRPr lang="en-CA" sz="2400" dirty="0"/>
          </a:p>
          <a:p>
            <a:pPr lvl="8"/>
            <a:endParaRPr lang="en-CA" sz="3200"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5</a:t>
            </a:fld>
            <a:endParaRPr lang="en-CA" dirty="0"/>
          </a:p>
        </p:txBody>
      </p:sp>
      <p:pic>
        <p:nvPicPr>
          <p:cNvPr id="6" name="Picture 4" descr="C:\Users\Ella\AppData\Local\Microsoft\Windows\Temporary Internet Files\Content.IE5\PNC3WPQR\MP900341935[1].jpg"/>
          <p:cNvPicPr>
            <a:picLocks noChangeAspect="1" noChangeArrowheads="1"/>
          </p:cNvPicPr>
          <p:nvPr/>
        </p:nvPicPr>
        <p:blipFill>
          <a:blip r:embed="rId3" cstate="print"/>
          <a:srcRect/>
          <a:stretch>
            <a:fillRect/>
          </a:stretch>
        </p:blipFill>
        <p:spPr bwMode="auto">
          <a:xfrm>
            <a:off x="467544" y="3645024"/>
            <a:ext cx="3441576" cy="24549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Dossiers de santé électroniques (DSE) </a:t>
            </a:r>
            <a:r>
              <a:rPr lang="en-CA" sz="1300" dirty="0" smtClean="0"/>
              <a:t>5-6</a:t>
            </a:r>
            <a:endParaRPr lang="en-CA" sz="13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6</a:t>
            </a:fld>
            <a:endParaRPr lang="en-CA"/>
          </a:p>
        </p:txBody>
      </p:sp>
      <p:sp>
        <p:nvSpPr>
          <p:cNvPr id="6" name="TextBox 5"/>
          <p:cNvSpPr txBox="1"/>
          <p:nvPr/>
        </p:nvSpPr>
        <p:spPr>
          <a:xfrm>
            <a:off x="395536" y="1556792"/>
            <a:ext cx="8064896" cy="4955203"/>
          </a:xfrm>
          <a:prstGeom prst="rect">
            <a:avLst/>
          </a:prstGeom>
          <a:noFill/>
        </p:spPr>
        <p:txBody>
          <a:bodyPr wrap="square" rtlCol="0">
            <a:spAutoFit/>
          </a:bodyPr>
          <a:lstStyle/>
          <a:p>
            <a:pPr marL="285750" indent="-285750">
              <a:buFont typeface="Arial" panose="020B0604020202020204" pitchFamily="34" charset="0"/>
              <a:buChar char="•"/>
            </a:pPr>
            <a:r>
              <a:rPr lang="fr-CA" sz="2800" dirty="0" smtClean="0"/>
              <a:t>Définition : </a:t>
            </a:r>
            <a:r>
              <a:rPr lang="fr-CA" sz="2800" dirty="0"/>
              <a:t>« Dossier électronique qui procure à chaque Canadien un dossier sécuritaire, confidentiel et à vie de ses antécédents et soins médicaux importants au sein du système de santé. » </a:t>
            </a:r>
            <a:r>
              <a:rPr lang="fr-CA" dirty="0"/>
              <a:t>(Inforoute Santé du Canada, Architecture SDSE, p. 7)</a:t>
            </a:r>
            <a:endParaRPr lang="en-CA" dirty="0"/>
          </a:p>
          <a:p>
            <a:pPr marL="285750" lvl="0" indent="-285750">
              <a:buFont typeface="Arial" panose="020B0604020202020204" pitchFamily="34" charset="0"/>
              <a:buChar char="•"/>
            </a:pPr>
            <a:r>
              <a:rPr lang="fr-CA" sz="2400" dirty="0" smtClean="0"/>
              <a:t>Ces </a:t>
            </a:r>
            <a:r>
              <a:rPr lang="fr-CA" sz="2400" dirty="0"/>
              <a:t>dossiers permettent aux infirmières, aux pharmaciens, aux thérapeutes, aux docteurs et à d’autres membres de l’équipe de soins de santé de consulter et de mettre à jour le dossier de santé d’un patient/client.</a:t>
            </a:r>
            <a:endParaRPr lang="en-CA" sz="2400" dirty="0"/>
          </a:p>
          <a:p>
            <a:pPr marL="285750" lvl="0" indent="-285750">
              <a:buFont typeface="Arial" panose="020B0604020202020204" pitchFamily="34" charset="0"/>
              <a:buChar char="•"/>
            </a:pPr>
            <a:r>
              <a:rPr lang="fr-CA" sz="2400" dirty="0"/>
              <a:t>Des intervenants canadiens travaillent actuellement à la mise en œuvre des dossiers de santé électroniques pour chaque province et territoire.</a:t>
            </a:r>
            <a:endParaRPr lang="en-CA" sz="2400" dirty="0"/>
          </a:p>
          <a:p>
            <a:endParaRPr lang="en-CA" dirty="0"/>
          </a:p>
        </p:txBody>
      </p:sp>
    </p:spTree>
    <p:extLst>
      <p:ext uri="{BB962C8B-B14F-4D97-AF65-F5344CB8AC3E}">
        <p14:creationId xmlns:p14="http://schemas.microsoft.com/office/powerpoint/2010/main" val="58198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Éléments de base des DSE </a:t>
            </a:r>
            <a:r>
              <a:rPr lang="en-CA" sz="1200" dirty="0" smtClean="0"/>
              <a:t>5-6</a:t>
            </a:r>
            <a:endParaRPr lang="en-CA" sz="1200" dirty="0"/>
          </a:p>
        </p:txBody>
      </p:sp>
      <p:sp>
        <p:nvSpPr>
          <p:cNvPr id="3" name="Content Placeholder 2"/>
          <p:cNvSpPr>
            <a:spLocks noGrp="1"/>
          </p:cNvSpPr>
          <p:nvPr>
            <p:ph idx="1"/>
          </p:nvPr>
        </p:nvSpPr>
        <p:spPr/>
        <p:txBody>
          <a:bodyPr>
            <a:normAutofit fontScale="77500" lnSpcReduction="20000"/>
          </a:bodyPr>
          <a:lstStyle/>
          <a:p>
            <a:r>
              <a:rPr lang="fr-CA" dirty="0"/>
              <a:t>Système décentralisé pour la saisie et l’extraction de données</a:t>
            </a:r>
            <a:endParaRPr lang="en-CA" dirty="0"/>
          </a:p>
          <a:p>
            <a:r>
              <a:rPr lang="fr-CA" dirty="0"/>
              <a:t>Fonctionnalité</a:t>
            </a:r>
            <a:endParaRPr lang="en-CA" dirty="0"/>
          </a:p>
          <a:p>
            <a:pPr lvl="1"/>
            <a:r>
              <a:rPr lang="fr-CA" dirty="0"/>
              <a:t>Registre des clients (p. ex., renseignements personnels)</a:t>
            </a:r>
            <a:endParaRPr lang="en-CA" dirty="0"/>
          </a:p>
          <a:p>
            <a:pPr lvl="1"/>
            <a:r>
              <a:rPr lang="fr-CA" dirty="0"/>
              <a:t>Registre des fournisseurs (p. ex., infirmière à domicile)</a:t>
            </a:r>
            <a:endParaRPr lang="en-CA" dirty="0"/>
          </a:p>
          <a:p>
            <a:pPr lvl="1"/>
            <a:r>
              <a:rPr lang="fr-CA" dirty="0"/>
              <a:t>Système d’imagerie diagnostique (p. ex., radiographie)</a:t>
            </a:r>
            <a:endParaRPr lang="en-CA" dirty="0"/>
          </a:p>
          <a:p>
            <a:pPr lvl="1"/>
            <a:r>
              <a:rPr lang="fr-CA" dirty="0"/>
              <a:t>Système d’information sur les médicaments (p. ex., médicaments actuels)</a:t>
            </a:r>
            <a:endParaRPr lang="en-CA" dirty="0"/>
          </a:p>
          <a:p>
            <a:pPr lvl="1"/>
            <a:r>
              <a:rPr lang="fr-CA" dirty="0"/>
              <a:t>Système d’information de laboratoire (p. ex., tests sanguins)</a:t>
            </a:r>
            <a:endParaRPr lang="en-CA" dirty="0"/>
          </a:p>
          <a:p>
            <a:pPr lvl="1"/>
            <a:r>
              <a:rPr lang="fr-CA" dirty="0"/>
              <a:t>Profils pharmaceutiques</a:t>
            </a:r>
            <a:endParaRPr lang="en-CA" dirty="0"/>
          </a:p>
          <a:p>
            <a:pPr lvl="1"/>
            <a:r>
              <a:rPr lang="fr-CA" dirty="0"/>
              <a:t>Rapports cliniques (p. ex., résumé de congé)</a:t>
            </a:r>
            <a:endParaRPr lang="en-CA" dirty="0"/>
          </a:p>
          <a:p>
            <a:r>
              <a:rPr lang="fr-CA" dirty="0"/>
              <a:t>Interopérabilité</a:t>
            </a:r>
            <a:endParaRPr lang="en-CA" dirty="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7</a:t>
            </a:fld>
            <a:endParaRPr lang="en-CA"/>
          </a:p>
        </p:txBody>
      </p:sp>
    </p:spTree>
    <p:extLst>
      <p:ext uri="{BB962C8B-B14F-4D97-AF65-F5344CB8AC3E}">
        <p14:creationId xmlns:p14="http://schemas.microsoft.com/office/powerpoint/2010/main" val="155427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Avantages des DSE </a:t>
            </a:r>
            <a:r>
              <a:rPr lang="fr-CA" dirty="0" smtClean="0"/>
              <a:t> </a:t>
            </a:r>
            <a:r>
              <a:rPr lang="en-CA" sz="1200" dirty="0" smtClean="0"/>
              <a:t>5-7</a:t>
            </a:r>
            <a:endParaRPr lang="en-CA" sz="1200" dirty="0"/>
          </a:p>
        </p:txBody>
      </p:sp>
      <p:sp>
        <p:nvSpPr>
          <p:cNvPr id="3" name="Content Placeholder 2"/>
          <p:cNvSpPr>
            <a:spLocks noGrp="1"/>
          </p:cNvSpPr>
          <p:nvPr>
            <p:ph idx="1"/>
          </p:nvPr>
        </p:nvSpPr>
        <p:spPr>
          <a:xfrm>
            <a:off x="457200" y="1600200"/>
            <a:ext cx="8229600" cy="4781128"/>
          </a:xfrm>
        </p:spPr>
        <p:txBody>
          <a:bodyPr>
            <a:normAutofit/>
          </a:bodyPr>
          <a:lstStyle/>
          <a:p>
            <a:pPr lvl="0"/>
            <a:r>
              <a:rPr lang="fr-CA" sz="3600" dirty="0"/>
              <a:t>Lisibilité</a:t>
            </a:r>
            <a:endParaRPr lang="en-CA" sz="3600" dirty="0"/>
          </a:p>
          <a:p>
            <a:pPr lvl="0"/>
            <a:r>
              <a:rPr lang="fr-CA" sz="3600" dirty="0"/>
              <a:t>Disponibilité</a:t>
            </a:r>
            <a:endParaRPr lang="en-CA" sz="3600" dirty="0"/>
          </a:p>
          <a:p>
            <a:pPr lvl="0"/>
            <a:r>
              <a:rPr lang="fr-CA" sz="3600" dirty="0"/>
              <a:t>Facilité de mise à jour</a:t>
            </a:r>
            <a:endParaRPr lang="en-CA" sz="3600" dirty="0"/>
          </a:p>
          <a:p>
            <a:pPr lvl="0"/>
            <a:r>
              <a:rPr lang="fr-CA" sz="3600" dirty="0" smtClean="0"/>
              <a:t>Conservation</a:t>
            </a:r>
          </a:p>
          <a:p>
            <a:pPr lvl="0"/>
            <a:r>
              <a:rPr lang="fr-CA" sz="3600" dirty="0" smtClean="0"/>
              <a:t>Amélioration de la</a:t>
            </a:r>
            <a:endParaRPr lang="en-CA" sz="3600" dirty="0"/>
          </a:p>
          <a:p>
            <a:pPr lvl="0">
              <a:buNone/>
            </a:pPr>
            <a:r>
              <a:rPr lang="fr-CA" sz="3600" dirty="0" smtClean="0"/>
              <a:t> </a:t>
            </a:r>
            <a:r>
              <a:rPr lang="fr-CA" sz="3600" dirty="0"/>
              <a:t>sécurité des patients</a:t>
            </a:r>
            <a:endParaRPr lang="en-CA" sz="36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8</a:t>
            </a:fld>
            <a:endParaRPr lang="en-CA"/>
          </a:p>
        </p:txBody>
      </p:sp>
      <p:pic>
        <p:nvPicPr>
          <p:cNvPr id="5" name="Picture 4" descr="C:\Users\Ella\AppData\Local\Microsoft\Windows\Temporary Internet Files\Content.IE5\1FQD7ZC5\MP900422149[1].jpg"/>
          <p:cNvPicPr>
            <a:picLocks noChangeAspect="1" noChangeArrowheads="1"/>
          </p:cNvPicPr>
          <p:nvPr/>
        </p:nvPicPr>
        <p:blipFill>
          <a:blip r:embed="rId3" cstate="print"/>
          <a:srcRect/>
          <a:stretch>
            <a:fillRect/>
          </a:stretch>
        </p:blipFill>
        <p:spPr bwMode="auto">
          <a:xfrm>
            <a:off x="5148064" y="1124744"/>
            <a:ext cx="3600400" cy="2967657"/>
          </a:xfrm>
          <a:prstGeom prst="rect">
            <a:avLst/>
          </a:prstGeom>
          <a:noFill/>
        </p:spPr>
      </p:pic>
    </p:spTree>
    <p:extLst>
      <p:ext uri="{BB962C8B-B14F-4D97-AF65-F5344CB8AC3E}">
        <p14:creationId xmlns:p14="http://schemas.microsoft.com/office/powerpoint/2010/main" val="2706444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4752528" cy="1143000"/>
          </a:xfrm>
        </p:spPr>
        <p:txBody>
          <a:bodyPr>
            <a:normAutofit/>
          </a:bodyPr>
          <a:lstStyle/>
          <a:p>
            <a:r>
              <a:rPr lang="fr-CA" dirty="0"/>
              <a:t>Défis liés aux DSE </a:t>
            </a:r>
            <a:r>
              <a:rPr lang="en-CA" sz="1300" dirty="0" smtClean="0"/>
              <a:t>5</a:t>
            </a:r>
            <a:endParaRPr lang="en-CA" sz="1300" dirty="0"/>
          </a:p>
        </p:txBody>
      </p:sp>
      <p:sp>
        <p:nvSpPr>
          <p:cNvPr id="3" name="Content Placeholder 2"/>
          <p:cNvSpPr>
            <a:spLocks noGrp="1"/>
          </p:cNvSpPr>
          <p:nvPr>
            <p:ph idx="1"/>
          </p:nvPr>
        </p:nvSpPr>
        <p:spPr/>
        <p:txBody>
          <a:bodyPr/>
          <a:lstStyle/>
          <a:p>
            <a:pPr lvl="0"/>
            <a:r>
              <a:rPr lang="fr-CA" dirty="0"/>
              <a:t>Coûts </a:t>
            </a:r>
            <a:r>
              <a:rPr lang="fr-CA" dirty="0" smtClean="0"/>
              <a:t>initiaux</a:t>
            </a:r>
            <a:br>
              <a:rPr lang="fr-CA" dirty="0" smtClean="0"/>
            </a:br>
            <a:endParaRPr lang="en-CA" dirty="0"/>
          </a:p>
          <a:p>
            <a:pPr lvl="0"/>
            <a:r>
              <a:rPr lang="fr-CA" dirty="0"/>
              <a:t>Collaboration des </a:t>
            </a:r>
            <a:r>
              <a:rPr lang="fr-CA" dirty="0" smtClean="0"/>
              <a:t>experts</a:t>
            </a:r>
            <a:br>
              <a:rPr lang="fr-CA" dirty="0" smtClean="0"/>
            </a:br>
            <a:endParaRPr lang="en-CA" dirty="0"/>
          </a:p>
          <a:p>
            <a:pPr lvl="0"/>
            <a:r>
              <a:rPr lang="fr-CA" dirty="0"/>
              <a:t>Protection des </a:t>
            </a:r>
            <a:endParaRPr lang="fr-CA" dirty="0" smtClean="0"/>
          </a:p>
          <a:p>
            <a:pPr marL="0" lvl="0" indent="0">
              <a:buNone/>
            </a:pPr>
            <a:r>
              <a:rPr lang="fr-CA" dirty="0"/>
              <a:t> </a:t>
            </a:r>
            <a:r>
              <a:rPr lang="fr-CA" dirty="0" smtClean="0"/>
              <a:t>   renseignements </a:t>
            </a:r>
            <a:r>
              <a:rPr lang="fr-CA" dirty="0"/>
              <a:t>personnels</a:t>
            </a:r>
            <a:endParaRPr lang="en-CA" dirty="0"/>
          </a:p>
          <a:p>
            <a:pPr marL="0" indent="0">
              <a:buNone/>
            </a:pPr>
            <a:r>
              <a:rPr lang="fr-CA" dirty="0"/>
              <a:t> </a:t>
            </a:r>
            <a:endParaRPr lang="en-CA" dirty="0"/>
          </a:p>
          <a:p>
            <a:pPr marL="0" indent="0">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9</a:t>
            </a:fld>
            <a:endParaRPr lang="en-CA"/>
          </a:p>
        </p:txBody>
      </p:sp>
      <p:pic>
        <p:nvPicPr>
          <p:cNvPr id="5" name="Picture 5" descr="C:\Users\Ella\AppData\Local\Microsoft\Windows\Temporary Internet Files\Content.IE5\YZX191UO\MP900433085[1].jpg"/>
          <p:cNvPicPr>
            <a:picLocks noChangeAspect="1" noChangeArrowheads="1"/>
          </p:cNvPicPr>
          <p:nvPr/>
        </p:nvPicPr>
        <p:blipFill>
          <a:blip r:embed="rId3" cstate="print"/>
          <a:srcRect/>
          <a:stretch>
            <a:fillRect/>
          </a:stretch>
        </p:blipFill>
        <p:spPr bwMode="auto">
          <a:xfrm>
            <a:off x="5652120" y="0"/>
            <a:ext cx="3491880" cy="6858000"/>
          </a:xfrm>
          <a:prstGeom prst="rect">
            <a:avLst/>
          </a:prstGeom>
          <a:noFill/>
        </p:spPr>
      </p:pic>
    </p:spTree>
    <p:extLst>
      <p:ext uri="{BB962C8B-B14F-4D97-AF65-F5344CB8AC3E}">
        <p14:creationId xmlns:p14="http://schemas.microsoft.com/office/powerpoint/2010/main" val="205591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1873</Words>
  <Application>Microsoft Office PowerPoint</Application>
  <PresentationFormat>On-screen Show (4:3)</PresentationFormat>
  <Paragraphs>384</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Technologies de l’information et des communications dans la pratique infirmière : Types, utilisation et avantages         </vt:lpstr>
      <vt:lpstr>Plan</vt:lpstr>
      <vt:lpstr>3 types de systèmes électroniques 1</vt:lpstr>
      <vt:lpstr>Dossiers médicaux électroniques (DME)2-3</vt:lpstr>
      <vt:lpstr>Avantages des DME 3-4</vt:lpstr>
      <vt:lpstr>Dossiers de santé électroniques (DSE) 5-6</vt:lpstr>
      <vt:lpstr>Éléments de base des DSE 5-6</vt:lpstr>
      <vt:lpstr>Avantages des DSE  5-7</vt:lpstr>
      <vt:lpstr>Défis liés aux DSE 5</vt:lpstr>
      <vt:lpstr>DSE au Canada</vt:lpstr>
      <vt:lpstr>PowerPoint Presentation</vt:lpstr>
      <vt:lpstr>Possibilités des DSE sur le plan 5</vt:lpstr>
      <vt:lpstr>Avantages des DSE pour les patients/clients 5-6</vt:lpstr>
      <vt:lpstr>PowerPoint Presentation</vt:lpstr>
      <vt:lpstr>Jouons à « Jeopardy »</vt:lpstr>
      <vt:lpstr>PowerPoint Presentation</vt:lpstr>
      <vt:lpstr>PowerPoint Presentation</vt:lpstr>
      <vt:lpstr>Dossier de santé personnel (DSP)  3,8-9</vt:lpstr>
      <vt:lpstr>Évaluation et formation relatives aux DSP3,8-9</vt:lpstr>
      <vt:lpstr>Avantages des DSP 3,8-9</vt:lpstr>
      <vt:lpstr>Utilisation des TIC pour optimiser les soins aux patients 2,4</vt:lpstr>
      <vt:lpstr>PowerPoint Presentation</vt:lpstr>
      <vt:lpstr>Santé mobile 10</vt:lpstr>
      <vt:lpstr>Santé virtuelle 10</vt:lpstr>
      <vt:lpstr>Télésanté 3,11 </vt:lpstr>
      <vt:lpstr>Avantages de la consignation de renseignements dans les DSE 2,4</vt:lpstr>
      <vt:lpstr>Avantages de la documentation dans les DSP 2,4</vt:lpstr>
      <vt:lpstr>Aide à la décision au point de service 2,4 </vt:lpstr>
      <vt:lpstr>Prévenir les lacunes au niveau des soins 2,4</vt:lpstr>
      <vt:lpstr>Réduction des évaluations ou interventions manquées/en retard 2,4</vt:lpstr>
      <vt:lpstr>Soins interprofessionnels aux patients 14</vt:lpstr>
      <vt:lpstr>DSE et relations thérapeutiques 12-13</vt:lpstr>
      <vt:lpstr>Accroître ou appuyer la participation des patients/clients aux soins 2,4</vt:lpstr>
      <vt:lpstr>Recommandations pour soutenir la relation thérapeutique 12</vt:lpstr>
      <vt:lpstr>PowerPoint Presentation</vt:lpstr>
      <vt:lpstr>Revue des principaux points</vt:lpstr>
      <vt:lpstr>Références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Ella</dc:creator>
  <cp:lastModifiedBy>Leah Jorgensen</cp:lastModifiedBy>
  <cp:revision>166</cp:revision>
  <cp:lastPrinted>2013-07-31T15:21:09Z</cp:lastPrinted>
  <dcterms:created xsi:type="dcterms:W3CDTF">2013-10-30T02:02:47Z</dcterms:created>
  <dcterms:modified xsi:type="dcterms:W3CDTF">2014-02-24T15:49:11Z</dcterms:modified>
</cp:coreProperties>
</file>