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6" r:id="rId2"/>
    <p:sldId id="289" r:id="rId3"/>
    <p:sldId id="291" r:id="rId4"/>
    <p:sldId id="285" r:id="rId5"/>
    <p:sldId id="286" r:id="rId6"/>
    <p:sldId id="287" r:id="rId7"/>
    <p:sldId id="288" r:id="rId8"/>
    <p:sldId id="271" r:id="rId9"/>
    <p:sldId id="272" r:id="rId10"/>
    <p:sldId id="273" r:id="rId11"/>
    <p:sldId id="274" r:id="rId12"/>
    <p:sldId id="278" r:id="rId13"/>
    <p:sldId id="284" r:id="rId14"/>
    <p:sldId id="275" r:id="rId15"/>
    <p:sldId id="276" r:id="rId16"/>
    <p:sldId id="277" r:id="rId17"/>
    <p:sldId id="290" r:id="rId18"/>
    <p:sldId id="26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oe St Pierre" initials="ZSP" lastIdx="1" clrIdx="0"/>
  <p:cmAuthor id="1" name="Jette Sylvie" initials="J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33" autoAdjust="0"/>
    <p:restoredTop sz="50617" autoAdjust="0"/>
  </p:normalViewPr>
  <p:slideViewPr>
    <p:cSldViewPr>
      <p:cViewPr varScale="1">
        <p:scale>
          <a:sx n="37" d="100"/>
          <a:sy n="37" d="100"/>
        </p:scale>
        <p:origin x="-1236" y="-90"/>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AF53F3-6417-48B6-A67E-1C1409759544}" type="doc">
      <dgm:prSet loTypeId="urn:microsoft.com/office/officeart/2005/8/layout/funnel1" loCatId="relationship" qsTypeId="urn:microsoft.com/office/officeart/2005/8/quickstyle/simple1" qsCatId="simple" csTypeId="urn:microsoft.com/office/officeart/2005/8/colors/colorful3" csCatId="colorful" phldr="1"/>
      <dgm:spPr/>
      <dgm:t>
        <a:bodyPr/>
        <a:lstStyle/>
        <a:p>
          <a:endParaRPr lang="en-CA"/>
        </a:p>
      </dgm:t>
    </dgm:pt>
    <dgm:pt modelId="{B7D6EEE9-3B31-409E-A490-AF43A47AA944}">
      <dgm:prSet phldrT="[Text]" custT="1"/>
      <dgm:spPr/>
      <dgm:t>
        <a:bodyPr/>
        <a:lstStyle/>
        <a:p>
          <a:r>
            <a:rPr lang="en-CA" sz="1600" dirty="0" err="1" smtClean="0"/>
            <a:t>lignes</a:t>
          </a:r>
          <a:r>
            <a:rPr lang="en-CA" sz="1600" dirty="0" smtClean="0"/>
            <a:t> </a:t>
          </a:r>
          <a:r>
            <a:rPr lang="en-CA" sz="1600" dirty="0" err="1" smtClean="0"/>
            <a:t>directrices</a:t>
          </a:r>
          <a:r>
            <a:rPr lang="en-CA" sz="1600" dirty="0" smtClean="0"/>
            <a:t> </a:t>
          </a:r>
          <a:r>
            <a:rPr lang="en-CA" sz="1600" dirty="0" err="1" smtClean="0"/>
            <a:t>sur</a:t>
          </a:r>
          <a:r>
            <a:rPr lang="en-CA" sz="1600" dirty="0" smtClean="0"/>
            <a:t> la </a:t>
          </a:r>
          <a:r>
            <a:rPr lang="en-CA" sz="1600" dirty="0" err="1" smtClean="0"/>
            <a:t>pratique</a:t>
          </a:r>
          <a:endParaRPr lang="en-CA" sz="1600" dirty="0"/>
        </a:p>
      </dgm:t>
    </dgm:pt>
    <dgm:pt modelId="{EA057786-E61A-4456-A43B-7BA56CF6B19B}" type="parTrans" cxnId="{8B62DEB2-90C4-410F-AD0B-E828550244DD}">
      <dgm:prSet/>
      <dgm:spPr/>
      <dgm:t>
        <a:bodyPr/>
        <a:lstStyle/>
        <a:p>
          <a:endParaRPr lang="en-CA"/>
        </a:p>
      </dgm:t>
    </dgm:pt>
    <dgm:pt modelId="{3C52C801-2CEA-4EC6-AE86-B01F52616C29}" type="sibTrans" cxnId="{8B62DEB2-90C4-410F-AD0B-E828550244DD}">
      <dgm:prSet/>
      <dgm:spPr/>
      <dgm:t>
        <a:bodyPr/>
        <a:lstStyle/>
        <a:p>
          <a:endParaRPr lang="en-CA"/>
        </a:p>
      </dgm:t>
    </dgm:pt>
    <dgm:pt modelId="{4D9AB535-0F60-41FA-9589-0B361F0C0B45}">
      <dgm:prSet phldrT="[Text]" custT="1"/>
      <dgm:spPr/>
      <dgm:t>
        <a:bodyPr/>
        <a:lstStyle/>
        <a:p>
          <a:r>
            <a:rPr lang="en-CA" sz="1600" dirty="0" err="1" smtClean="0">
              <a:latin typeface="+mn-lt"/>
            </a:rPr>
            <a:t>é</a:t>
          </a:r>
          <a:r>
            <a:rPr lang="en-CA" sz="1600" dirty="0" err="1" smtClean="0"/>
            <a:t>valuation</a:t>
          </a:r>
          <a:r>
            <a:rPr lang="en-CA" sz="1600" dirty="0" smtClean="0"/>
            <a:t> </a:t>
          </a:r>
          <a:r>
            <a:rPr lang="en-CA" sz="1600" dirty="0" err="1" smtClean="0"/>
            <a:t>infirmi</a:t>
          </a:r>
          <a:r>
            <a:rPr lang="en-CA" sz="1600" dirty="0" err="1" smtClean="0">
              <a:latin typeface="+mn-lt"/>
            </a:rPr>
            <a:t>é</a:t>
          </a:r>
          <a:r>
            <a:rPr lang="en-CA" sz="1600" dirty="0" err="1" smtClean="0"/>
            <a:t>re</a:t>
          </a:r>
          <a:r>
            <a:rPr lang="en-CA" sz="1600" dirty="0" smtClean="0"/>
            <a:t> </a:t>
          </a:r>
          <a:endParaRPr lang="en-CA" sz="1600" dirty="0"/>
        </a:p>
      </dgm:t>
    </dgm:pt>
    <dgm:pt modelId="{B06E0989-E266-441C-BE30-BE17E7E4AF11}" type="parTrans" cxnId="{28CCC85D-CEC1-48FE-8B37-727B50362210}">
      <dgm:prSet/>
      <dgm:spPr/>
      <dgm:t>
        <a:bodyPr/>
        <a:lstStyle/>
        <a:p>
          <a:endParaRPr lang="en-CA"/>
        </a:p>
      </dgm:t>
    </dgm:pt>
    <dgm:pt modelId="{E92969DC-798D-4518-B5E3-5364DB8C01BA}" type="sibTrans" cxnId="{28CCC85D-CEC1-48FE-8B37-727B50362210}">
      <dgm:prSet/>
      <dgm:spPr/>
      <dgm:t>
        <a:bodyPr/>
        <a:lstStyle/>
        <a:p>
          <a:endParaRPr lang="en-CA"/>
        </a:p>
      </dgm:t>
    </dgm:pt>
    <dgm:pt modelId="{2142B887-49F6-49EA-8642-6C001F77908C}">
      <dgm:prSet phldrT="[Text]" custT="1"/>
      <dgm:spPr/>
      <dgm:t>
        <a:bodyPr/>
        <a:lstStyle/>
        <a:p>
          <a:r>
            <a:rPr lang="en-CA" sz="1600" dirty="0" smtClean="0"/>
            <a:t>technologies de la sant</a:t>
          </a:r>
          <a:r>
            <a:rPr lang="en-CA" sz="1600" dirty="0" smtClean="0">
              <a:latin typeface="+mn-lt"/>
            </a:rPr>
            <a:t>é</a:t>
          </a:r>
          <a:endParaRPr lang="en-CA" sz="1600" dirty="0"/>
        </a:p>
      </dgm:t>
    </dgm:pt>
    <dgm:pt modelId="{950ABE5D-2CD4-421B-BD54-6A8A1551C7A5}" type="parTrans" cxnId="{1626A1F4-613D-4B50-A1ED-6A5DF5B90778}">
      <dgm:prSet/>
      <dgm:spPr/>
      <dgm:t>
        <a:bodyPr/>
        <a:lstStyle/>
        <a:p>
          <a:endParaRPr lang="en-CA"/>
        </a:p>
      </dgm:t>
    </dgm:pt>
    <dgm:pt modelId="{836330DF-CE37-4C19-A33B-3DAE27EA8CFB}" type="sibTrans" cxnId="{1626A1F4-613D-4B50-A1ED-6A5DF5B90778}">
      <dgm:prSet/>
      <dgm:spPr/>
      <dgm:t>
        <a:bodyPr/>
        <a:lstStyle/>
        <a:p>
          <a:endParaRPr lang="en-CA"/>
        </a:p>
      </dgm:t>
    </dgm:pt>
    <dgm:pt modelId="{E97C83C7-6AC7-4001-B01F-E133023D7023}">
      <dgm:prSet phldrT="[Text]" custT="1"/>
      <dgm:spPr/>
      <dgm:t>
        <a:bodyPr/>
        <a:lstStyle/>
        <a:p>
          <a:r>
            <a:rPr lang="en-CA" sz="3600" dirty="0" err="1" smtClean="0"/>
            <a:t>Jugement</a:t>
          </a:r>
          <a:r>
            <a:rPr lang="en-CA" sz="3600" dirty="0" smtClean="0"/>
            <a:t> </a:t>
          </a:r>
          <a:r>
            <a:rPr lang="en-CA" sz="3600" dirty="0" err="1" smtClean="0"/>
            <a:t>clinique</a:t>
          </a:r>
          <a:endParaRPr lang="en-CA" sz="3600" dirty="0"/>
        </a:p>
      </dgm:t>
    </dgm:pt>
    <dgm:pt modelId="{69FC3183-DDAD-448C-B262-ED9BA86350B8}" type="parTrans" cxnId="{092E92FD-311F-4C0F-9608-79A06BDEFE54}">
      <dgm:prSet/>
      <dgm:spPr/>
      <dgm:t>
        <a:bodyPr/>
        <a:lstStyle/>
        <a:p>
          <a:endParaRPr lang="en-CA"/>
        </a:p>
      </dgm:t>
    </dgm:pt>
    <dgm:pt modelId="{23131030-4FD9-4A45-92B5-169F77042C6A}" type="sibTrans" cxnId="{092E92FD-311F-4C0F-9608-79A06BDEFE54}">
      <dgm:prSet/>
      <dgm:spPr/>
      <dgm:t>
        <a:bodyPr/>
        <a:lstStyle/>
        <a:p>
          <a:endParaRPr lang="en-CA"/>
        </a:p>
      </dgm:t>
    </dgm:pt>
    <dgm:pt modelId="{000E0379-193B-44BE-AF5C-0CC183AE29C8}" type="pres">
      <dgm:prSet presAssocID="{D3AF53F3-6417-48B6-A67E-1C1409759544}" presName="Name0" presStyleCnt="0">
        <dgm:presLayoutVars>
          <dgm:chMax val="4"/>
          <dgm:resizeHandles val="exact"/>
        </dgm:presLayoutVars>
      </dgm:prSet>
      <dgm:spPr/>
      <dgm:t>
        <a:bodyPr/>
        <a:lstStyle/>
        <a:p>
          <a:endParaRPr lang="en-CA"/>
        </a:p>
      </dgm:t>
    </dgm:pt>
    <dgm:pt modelId="{5298F5B2-ACE8-47A5-8BEE-0A7A8B7619ED}" type="pres">
      <dgm:prSet presAssocID="{D3AF53F3-6417-48B6-A67E-1C1409759544}" presName="ellipse" presStyleLbl="trBgShp" presStyleIdx="0" presStyleCnt="1"/>
      <dgm:spPr/>
    </dgm:pt>
    <dgm:pt modelId="{3D383808-FE68-4B5C-9B0A-3012424B6233}" type="pres">
      <dgm:prSet presAssocID="{D3AF53F3-6417-48B6-A67E-1C1409759544}" presName="arrow1" presStyleLbl="fgShp" presStyleIdx="0" presStyleCnt="1"/>
      <dgm:spPr/>
    </dgm:pt>
    <dgm:pt modelId="{6CBB1C57-2805-4BFE-9F9F-CC6703AC5804}" type="pres">
      <dgm:prSet presAssocID="{D3AF53F3-6417-48B6-A67E-1C1409759544}" presName="rectangle" presStyleLbl="revTx" presStyleIdx="0" presStyleCnt="1" custScaleX="121893">
        <dgm:presLayoutVars>
          <dgm:bulletEnabled val="1"/>
        </dgm:presLayoutVars>
      </dgm:prSet>
      <dgm:spPr/>
      <dgm:t>
        <a:bodyPr/>
        <a:lstStyle/>
        <a:p>
          <a:endParaRPr lang="en-CA"/>
        </a:p>
      </dgm:t>
    </dgm:pt>
    <dgm:pt modelId="{223726EF-0F7D-46D5-9E2F-5E6F53C98A23}" type="pres">
      <dgm:prSet presAssocID="{4D9AB535-0F60-41FA-9589-0B361F0C0B45}" presName="item1" presStyleLbl="node1" presStyleIdx="0" presStyleCnt="3" custScaleX="121893">
        <dgm:presLayoutVars>
          <dgm:bulletEnabled val="1"/>
        </dgm:presLayoutVars>
      </dgm:prSet>
      <dgm:spPr/>
      <dgm:t>
        <a:bodyPr/>
        <a:lstStyle/>
        <a:p>
          <a:endParaRPr lang="en-CA"/>
        </a:p>
      </dgm:t>
    </dgm:pt>
    <dgm:pt modelId="{C07D02DE-4FD8-470C-9574-D929975CCDC4}" type="pres">
      <dgm:prSet presAssocID="{2142B887-49F6-49EA-8642-6C001F77908C}" presName="item2" presStyleLbl="node1" presStyleIdx="1" presStyleCnt="3" custScaleX="121893">
        <dgm:presLayoutVars>
          <dgm:bulletEnabled val="1"/>
        </dgm:presLayoutVars>
      </dgm:prSet>
      <dgm:spPr/>
      <dgm:t>
        <a:bodyPr/>
        <a:lstStyle/>
        <a:p>
          <a:endParaRPr lang="en-CA"/>
        </a:p>
      </dgm:t>
    </dgm:pt>
    <dgm:pt modelId="{198D2366-C580-48BA-ADE7-F38F1D45AE4F}" type="pres">
      <dgm:prSet presAssocID="{E97C83C7-6AC7-4001-B01F-E133023D7023}" presName="item3" presStyleLbl="node1" presStyleIdx="2" presStyleCnt="3" custScaleX="121893">
        <dgm:presLayoutVars>
          <dgm:bulletEnabled val="1"/>
        </dgm:presLayoutVars>
      </dgm:prSet>
      <dgm:spPr/>
      <dgm:t>
        <a:bodyPr/>
        <a:lstStyle/>
        <a:p>
          <a:endParaRPr lang="en-CA"/>
        </a:p>
      </dgm:t>
    </dgm:pt>
    <dgm:pt modelId="{481A1D5A-6119-4DCC-AD53-184F3EBB0D79}" type="pres">
      <dgm:prSet presAssocID="{D3AF53F3-6417-48B6-A67E-1C1409759544}" presName="funnel" presStyleLbl="trAlignAcc1" presStyleIdx="0" presStyleCnt="1" custLinFactNeighborX="-794" custLinFactNeighborY="733"/>
      <dgm:spPr/>
    </dgm:pt>
  </dgm:ptLst>
  <dgm:cxnLst>
    <dgm:cxn modelId="{461E0E9C-E0CB-4580-BD9C-965FE4D7BC6F}" type="presOf" srcId="{E97C83C7-6AC7-4001-B01F-E133023D7023}" destId="{6CBB1C57-2805-4BFE-9F9F-CC6703AC5804}" srcOrd="0" destOrd="0" presId="urn:microsoft.com/office/officeart/2005/8/layout/funnel1"/>
    <dgm:cxn modelId="{28CCC85D-CEC1-48FE-8B37-727B50362210}" srcId="{D3AF53F3-6417-48B6-A67E-1C1409759544}" destId="{4D9AB535-0F60-41FA-9589-0B361F0C0B45}" srcOrd="1" destOrd="0" parTransId="{B06E0989-E266-441C-BE30-BE17E7E4AF11}" sibTransId="{E92969DC-798D-4518-B5E3-5364DB8C01BA}"/>
    <dgm:cxn modelId="{8B62DEB2-90C4-410F-AD0B-E828550244DD}" srcId="{D3AF53F3-6417-48B6-A67E-1C1409759544}" destId="{B7D6EEE9-3B31-409E-A490-AF43A47AA944}" srcOrd="0" destOrd="0" parTransId="{EA057786-E61A-4456-A43B-7BA56CF6B19B}" sibTransId="{3C52C801-2CEA-4EC6-AE86-B01F52616C29}"/>
    <dgm:cxn modelId="{092E92FD-311F-4C0F-9608-79A06BDEFE54}" srcId="{D3AF53F3-6417-48B6-A67E-1C1409759544}" destId="{E97C83C7-6AC7-4001-B01F-E133023D7023}" srcOrd="3" destOrd="0" parTransId="{69FC3183-DDAD-448C-B262-ED9BA86350B8}" sibTransId="{23131030-4FD9-4A45-92B5-169F77042C6A}"/>
    <dgm:cxn modelId="{A6BEC55F-5809-47DF-BBD4-784CF5FE9339}" type="presOf" srcId="{4D9AB535-0F60-41FA-9589-0B361F0C0B45}" destId="{C07D02DE-4FD8-470C-9574-D929975CCDC4}" srcOrd="0" destOrd="0" presId="urn:microsoft.com/office/officeart/2005/8/layout/funnel1"/>
    <dgm:cxn modelId="{1626A1F4-613D-4B50-A1ED-6A5DF5B90778}" srcId="{D3AF53F3-6417-48B6-A67E-1C1409759544}" destId="{2142B887-49F6-49EA-8642-6C001F77908C}" srcOrd="2" destOrd="0" parTransId="{950ABE5D-2CD4-421B-BD54-6A8A1551C7A5}" sibTransId="{836330DF-CE37-4C19-A33B-3DAE27EA8CFB}"/>
    <dgm:cxn modelId="{DE529BA3-90F1-45E6-A28A-294FA71B6FB3}" type="presOf" srcId="{B7D6EEE9-3B31-409E-A490-AF43A47AA944}" destId="{198D2366-C580-48BA-ADE7-F38F1D45AE4F}" srcOrd="0" destOrd="0" presId="urn:microsoft.com/office/officeart/2005/8/layout/funnel1"/>
    <dgm:cxn modelId="{700011BA-7AD9-4759-9BB9-D3D74AA9E92D}" type="presOf" srcId="{2142B887-49F6-49EA-8642-6C001F77908C}" destId="{223726EF-0F7D-46D5-9E2F-5E6F53C98A23}" srcOrd="0" destOrd="0" presId="urn:microsoft.com/office/officeart/2005/8/layout/funnel1"/>
    <dgm:cxn modelId="{BE9958AE-738B-4530-A2D1-40D460A98A68}" type="presOf" srcId="{D3AF53F3-6417-48B6-A67E-1C1409759544}" destId="{000E0379-193B-44BE-AF5C-0CC183AE29C8}" srcOrd="0" destOrd="0" presId="urn:microsoft.com/office/officeart/2005/8/layout/funnel1"/>
    <dgm:cxn modelId="{571C84D5-8FA6-4FA1-A0C2-C5CD1F9128C8}" type="presParOf" srcId="{000E0379-193B-44BE-AF5C-0CC183AE29C8}" destId="{5298F5B2-ACE8-47A5-8BEE-0A7A8B7619ED}" srcOrd="0" destOrd="0" presId="urn:microsoft.com/office/officeart/2005/8/layout/funnel1"/>
    <dgm:cxn modelId="{6BF03376-6F44-4C67-B2C9-587E0F428E9B}" type="presParOf" srcId="{000E0379-193B-44BE-AF5C-0CC183AE29C8}" destId="{3D383808-FE68-4B5C-9B0A-3012424B6233}" srcOrd="1" destOrd="0" presId="urn:microsoft.com/office/officeart/2005/8/layout/funnel1"/>
    <dgm:cxn modelId="{F1BAAFE7-EC42-48AB-AD24-5485C1F399EE}" type="presParOf" srcId="{000E0379-193B-44BE-AF5C-0CC183AE29C8}" destId="{6CBB1C57-2805-4BFE-9F9F-CC6703AC5804}" srcOrd="2" destOrd="0" presId="urn:microsoft.com/office/officeart/2005/8/layout/funnel1"/>
    <dgm:cxn modelId="{BC082B9A-F143-4B92-8FFB-2196A516A6F1}" type="presParOf" srcId="{000E0379-193B-44BE-AF5C-0CC183AE29C8}" destId="{223726EF-0F7D-46D5-9E2F-5E6F53C98A23}" srcOrd="3" destOrd="0" presId="urn:microsoft.com/office/officeart/2005/8/layout/funnel1"/>
    <dgm:cxn modelId="{78CFC051-62D8-43B6-AE2A-15F536B61F44}" type="presParOf" srcId="{000E0379-193B-44BE-AF5C-0CC183AE29C8}" destId="{C07D02DE-4FD8-470C-9574-D929975CCDC4}" srcOrd="4" destOrd="0" presId="urn:microsoft.com/office/officeart/2005/8/layout/funnel1"/>
    <dgm:cxn modelId="{2E876DE8-F50C-4D75-BB19-3D8736EEDFCA}" type="presParOf" srcId="{000E0379-193B-44BE-AF5C-0CC183AE29C8}" destId="{198D2366-C580-48BA-ADE7-F38F1D45AE4F}" srcOrd="5" destOrd="0" presId="urn:microsoft.com/office/officeart/2005/8/layout/funnel1"/>
    <dgm:cxn modelId="{AD58FF9D-507D-442B-AF4F-DF6FFC0096AA}" type="presParOf" srcId="{000E0379-193B-44BE-AF5C-0CC183AE29C8}" destId="{481A1D5A-6119-4DCC-AD53-184F3EBB0D79}"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D80DCE-5B50-4C6D-9484-D01203501B23}" type="doc">
      <dgm:prSet loTypeId="urn:microsoft.com/office/officeart/2005/8/layout/arrow3" loCatId="relationship" qsTypeId="urn:microsoft.com/office/officeart/2005/8/quickstyle/simple1" qsCatId="simple" csTypeId="urn:microsoft.com/office/officeart/2005/8/colors/colorful3" csCatId="colorful" phldr="1"/>
      <dgm:spPr/>
      <dgm:t>
        <a:bodyPr/>
        <a:lstStyle/>
        <a:p>
          <a:endParaRPr lang="en-CA"/>
        </a:p>
      </dgm:t>
    </dgm:pt>
    <dgm:pt modelId="{736D2380-CFD6-43B1-A1BA-1C8E4BECB0EE}">
      <dgm:prSet phldrT="[Text]"/>
      <dgm:spPr/>
      <dgm:t>
        <a:bodyPr/>
        <a:lstStyle/>
        <a:p>
          <a:r>
            <a:rPr lang="en-CA" dirty="0" smtClean="0"/>
            <a:t>Utilisation des </a:t>
          </a:r>
          <a:r>
            <a:rPr lang="en-CA" dirty="0" err="1" smtClean="0"/>
            <a:t>meilleures</a:t>
          </a:r>
          <a:r>
            <a:rPr lang="en-CA" dirty="0" smtClean="0"/>
            <a:t> </a:t>
          </a:r>
          <a:r>
            <a:rPr lang="en-CA" dirty="0" err="1" smtClean="0"/>
            <a:t>donn</a:t>
          </a:r>
          <a:r>
            <a:rPr lang="fr-CA" dirty="0" err="1" smtClean="0"/>
            <a:t>ées</a:t>
          </a:r>
          <a:r>
            <a:rPr lang="fr-CA" dirty="0" smtClean="0"/>
            <a:t> probantes</a:t>
          </a:r>
          <a:endParaRPr lang="en-CA" dirty="0"/>
        </a:p>
      </dgm:t>
    </dgm:pt>
    <dgm:pt modelId="{2D1BB8BF-0D41-43CB-8C3E-026107C9A100}" type="parTrans" cxnId="{FE11D4FD-9F74-4646-A908-2F790B3CFEFB}">
      <dgm:prSet/>
      <dgm:spPr/>
      <dgm:t>
        <a:bodyPr/>
        <a:lstStyle/>
        <a:p>
          <a:endParaRPr lang="en-CA"/>
        </a:p>
      </dgm:t>
    </dgm:pt>
    <dgm:pt modelId="{D954C197-09AA-401D-931E-B09FFCFDE63C}" type="sibTrans" cxnId="{FE11D4FD-9F74-4646-A908-2F790B3CFEFB}">
      <dgm:prSet/>
      <dgm:spPr/>
      <dgm:t>
        <a:bodyPr/>
        <a:lstStyle/>
        <a:p>
          <a:endParaRPr lang="en-CA"/>
        </a:p>
      </dgm:t>
    </dgm:pt>
    <dgm:pt modelId="{DABD5486-1B16-497E-B8AA-30AFAB5781F3}">
      <dgm:prSet phldrT="[Text]"/>
      <dgm:spPr/>
      <dgm:t>
        <a:bodyPr/>
        <a:lstStyle/>
        <a:p>
          <a:r>
            <a:rPr lang="fr-CA" dirty="0" smtClean="0"/>
            <a:t>Prise en compte des préférences des patients/clients</a:t>
          </a:r>
          <a:r>
            <a:rPr lang="en-CA" dirty="0" smtClean="0"/>
            <a:t> </a:t>
          </a:r>
          <a:endParaRPr lang="en-CA" dirty="0"/>
        </a:p>
      </dgm:t>
    </dgm:pt>
    <dgm:pt modelId="{E36E15DB-DF26-47A2-A02C-1D0E5C495F56}" type="parTrans" cxnId="{E5F37435-717E-4150-AA7A-CB012668D492}">
      <dgm:prSet/>
      <dgm:spPr/>
      <dgm:t>
        <a:bodyPr/>
        <a:lstStyle/>
        <a:p>
          <a:endParaRPr lang="en-CA"/>
        </a:p>
      </dgm:t>
    </dgm:pt>
    <dgm:pt modelId="{7988C74C-BB3D-404F-AEC2-713EC4C8A00E}" type="sibTrans" cxnId="{E5F37435-717E-4150-AA7A-CB012668D492}">
      <dgm:prSet/>
      <dgm:spPr/>
      <dgm:t>
        <a:bodyPr/>
        <a:lstStyle/>
        <a:p>
          <a:endParaRPr lang="en-CA"/>
        </a:p>
      </dgm:t>
    </dgm:pt>
    <dgm:pt modelId="{E8971E0B-65FF-4785-B5ED-934F0E5CB736}" type="pres">
      <dgm:prSet presAssocID="{14D80DCE-5B50-4C6D-9484-D01203501B23}" presName="compositeShape" presStyleCnt="0">
        <dgm:presLayoutVars>
          <dgm:chMax val="2"/>
          <dgm:dir/>
          <dgm:resizeHandles val="exact"/>
        </dgm:presLayoutVars>
      </dgm:prSet>
      <dgm:spPr/>
      <dgm:t>
        <a:bodyPr/>
        <a:lstStyle/>
        <a:p>
          <a:endParaRPr lang="en-CA"/>
        </a:p>
      </dgm:t>
    </dgm:pt>
    <dgm:pt modelId="{636F906B-8C98-4B11-AF8D-D541321B7194}" type="pres">
      <dgm:prSet presAssocID="{14D80DCE-5B50-4C6D-9484-D01203501B23}" presName="divider" presStyleLbl="fgShp" presStyleIdx="0" presStyleCnt="1"/>
      <dgm:spPr/>
    </dgm:pt>
    <dgm:pt modelId="{B0F3B18E-5E2D-457B-B076-E3686560B2F9}" type="pres">
      <dgm:prSet presAssocID="{736D2380-CFD6-43B1-A1BA-1C8E4BECB0EE}" presName="downArrow" presStyleLbl="node1" presStyleIdx="0" presStyleCnt="2"/>
      <dgm:spPr/>
    </dgm:pt>
    <dgm:pt modelId="{3DDB2018-6A14-48E2-8997-FF78B67EE667}" type="pres">
      <dgm:prSet presAssocID="{736D2380-CFD6-43B1-A1BA-1C8E4BECB0EE}" presName="downArrowText" presStyleLbl="revTx" presStyleIdx="0" presStyleCnt="2">
        <dgm:presLayoutVars>
          <dgm:bulletEnabled val="1"/>
        </dgm:presLayoutVars>
      </dgm:prSet>
      <dgm:spPr/>
      <dgm:t>
        <a:bodyPr/>
        <a:lstStyle/>
        <a:p>
          <a:endParaRPr lang="en-CA"/>
        </a:p>
      </dgm:t>
    </dgm:pt>
    <dgm:pt modelId="{F9A07539-C19F-4DB3-AC53-0FE89A16DBD4}" type="pres">
      <dgm:prSet presAssocID="{DABD5486-1B16-497E-B8AA-30AFAB5781F3}" presName="upArrow" presStyleLbl="node1" presStyleIdx="1" presStyleCnt="2"/>
      <dgm:spPr/>
    </dgm:pt>
    <dgm:pt modelId="{D4F987D2-9430-4FFC-805A-86D9E1BA3CD5}" type="pres">
      <dgm:prSet presAssocID="{DABD5486-1B16-497E-B8AA-30AFAB5781F3}" presName="upArrowText" presStyleLbl="revTx" presStyleIdx="1" presStyleCnt="2" custScaleX="127340">
        <dgm:presLayoutVars>
          <dgm:bulletEnabled val="1"/>
        </dgm:presLayoutVars>
      </dgm:prSet>
      <dgm:spPr/>
      <dgm:t>
        <a:bodyPr/>
        <a:lstStyle/>
        <a:p>
          <a:endParaRPr lang="en-CA"/>
        </a:p>
      </dgm:t>
    </dgm:pt>
  </dgm:ptLst>
  <dgm:cxnLst>
    <dgm:cxn modelId="{E5F37435-717E-4150-AA7A-CB012668D492}" srcId="{14D80DCE-5B50-4C6D-9484-D01203501B23}" destId="{DABD5486-1B16-497E-B8AA-30AFAB5781F3}" srcOrd="1" destOrd="0" parTransId="{E36E15DB-DF26-47A2-A02C-1D0E5C495F56}" sibTransId="{7988C74C-BB3D-404F-AEC2-713EC4C8A00E}"/>
    <dgm:cxn modelId="{B0F9859F-E7A9-4117-8CEC-2438FD039E4B}" type="presOf" srcId="{14D80DCE-5B50-4C6D-9484-D01203501B23}" destId="{E8971E0B-65FF-4785-B5ED-934F0E5CB736}" srcOrd="0" destOrd="0" presId="urn:microsoft.com/office/officeart/2005/8/layout/arrow3"/>
    <dgm:cxn modelId="{C7D657A0-D44B-4732-B68D-BD6EC5A84E01}" type="presOf" srcId="{736D2380-CFD6-43B1-A1BA-1C8E4BECB0EE}" destId="{3DDB2018-6A14-48E2-8997-FF78B67EE667}" srcOrd="0" destOrd="0" presId="urn:microsoft.com/office/officeart/2005/8/layout/arrow3"/>
    <dgm:cxn modelId="{FE11D4FD-9F74-4646-A908-2F790B3CFEFB}" srcId="{14D80DCE-5B50-4C6D-9484-D01203501B23}" destId="{736D2380-CFD6-43B1-A1BA-1C8E4BECB0EE}" srcOrd="0" destOrd="0" parTransId="{2D1BB8BF-0D41-43CB-8C3E-026107C9A100}" sibTransId="{D954C197-09AA-401D-931E-B09FFCFDE63C}"/>
    <dgm:cxn modelId="{6AE3FFC2-6161-417F-BEFC-B9F607F2609E}" type="presOf" srcId="{DABD5486-1B16-497E-B8AA-30AFAB5781F3}" destId="{D4F987D2-9430-4FFC-805A-86D9E1BA3CD5}" srcOrd="0" destOrd="0" presId="urn:microsoft.com/office/officeart/2005/8/layout/arrow3"/>
    <dgm:cxn modelId="{6E5052D8-F5C4-48A6-9B7B-EFFD3AEAE3D1}" type="presParOf" srcId="{E8971E0B-65FF-4785-B5ED-934F0E5CB736}" destId="{636F906B-8C98-4B11-AF8D-D541321B7194}" srcOrd="0" destOrd="0" presId="urn:microsoft.com/office/officeart/2005/8/layout/arrow3"/>
    <dgm:cxn modelId="{B4B42F68-F093-4D6F-A43A-BAD8949DF54A}" type="presParOf" srcId="{E8971E0B-65FF-4785-B5ED-934F0E5CB736}" destId="{B0F3B18E-5E2D-457B-B076-E3686560B2F9}" srcOrd="1" destOrd="0" presId="urn:microsoft.com/office/officeart/2005/8/layout/arrow3"/>
    <dgm:cxn modelId="{09FC5BEA-D300-4228-99D0-C0BD1D077F6A}" type="presParOf" srcId="{E8971E0B-65FF-4785-B5ED-934F0E5CB736}" destId="{3DDB2018-6A14-48E2-8997-FF78B67EE667}" srcOrd="2" destOrd="0" presId="urn:microsoft.com/office/officeart/2005/8/layout/arrow3"/>
    <dgm:cxn modelId="{8FAA5458-56AA-49FB-9F21-62244B2560C9}" type="presParOf" srcId="{E8971E0B-65FF-4785-B5ED-934F0E5CB736}" destId="{F9A07539-C19F-4DB3-AC53-0FE89A16DBD4}" srcOrd="3" destOrd="0" presId="urn:microsoft.com/office/officeart/2005/8/layout/arrow3"/>
    <dgm:cxn modelId="{86B0BCF3-7F04-4045-8293-17B6255B1607}" type="presParOf" srcId="{E8971E0B-65FF-4785-B5ED-934F0E5CB736}" destId="{D4F987D2-9430-4FFC-805A-86D9E1BA3CD5}"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98F5B2-ACE8-47A5-8BEE-0A7A8B7619ED}">
      <dsp:nvSpPr>
        <dsp:cNvPr id="0" name=""/>
        <dsp:cNvSpPr/>
      </dsp:nvSpPr>
      <dsp:spPr>
        <a:xfrm>
          <a:off x="1099274" y="577770"/>
          <a:ext cx="4017178" cy="1395113"/>
        </a:xfrm>
        <a:prstGeom prst="ellipse">
          <a:avLst/>
        </a:prstGeom>
        <a:solidFill>
          <a:schemeClr val="accent2">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383808-FE68-4B5C-9B0A-3012424B6233}">
      <dsp:nvSpPr>
        <dsp:cNvPr id="0" name=""/>
        <dsp:cNvSpPr/>
      </dsp:nvSpPr>
      <dsp:spPr>
        <a:xfrm>
          <a:off x="2724830" y="3993929"/>
          <a:ext cx="778523" cy="498254"/>
        </a:xfrm>
        <a:prstGeom prst="downArrow">
          <a:avLst/>
        </a:prstGeom>
        <a:solidFill>
          <a:schemeClr val="accent3">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BB1C57-2805-4BFE-9F9F-CC6703AC5804}">
      <dsp:nvSpPr>
        <dsp:cNvPr id="0" name=""/>
        <dsp:cNvSpPr/>
      </dsp:nvSpPr>
      <dsp:spPr>
        <a:xfrm>
          <a:off x="836575" y="4392533"/>
          <a:ext cx="4555032" cy="934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CA" sz="3600" kern="1200" dirty="0" err="1" smtClean="0"/>
            <a:t>Jugement</a:t>
          </a:r>
          <a:r>
            <a:rPr lang="en-CA" sz="3600" kern="1200" dirty="0" smtClean="0"/>
            <a:t> </a:t>
          </a:r>
          <a:r>
            <a:rPr lang="en-CA" sz="3600" kern="1200" dirty="0" err="1" smtClean="0"/>
            <a:t>clinique</a:t>
          </a:r>
          <a:endParaRPr lang="en-CA" sz="3600" kern="1200" dirty="0"/>
        </a:p>
      </dsp:txBody>
      <dsp:txXfrm>
        <a:off x="836575" y="4392533"/>
        <a:ext cx="4555032" cy="934227"/>
      </dsp:txXfrm>
    </dsp:sp>
    <dsp:sp modelId="{223726EF-0F7D-46D5-9E2F-5E6F53C98A23}">
      <dsp:nvSpPr>
        <dsp:cNvPr id="0" name=""/>
        <dsp:cNvSpPr/>
      </dsp:nvSpPr>
      <dsp:spPr>
        <a:xfrm>
          <a:off x="2406385" y="2080631"/>
          <a:ext cx="1708137" cy="1401341"/>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CA" sz="1600" kern="1200" dirty="0" smtClean="0"/>
            <a:t>technologies de la sant</a:t>
          </a:r>
          <a:r>
            <a:rPr lang="en-CA" sz="1600" kern="1200" dirty="0" smtClean="0">
              <a:latin typeface="+mn-lt"/>
            </a:rPr>
            <a:t>é</a:t>
          </a:r>
          <a:endParaRPr lang="en-CA" sz="1600" kern="1200" dirty="0"/>
        </a:p>
      </dsp:txBody>
      <dsp:txXfrm>
        <a:off x="2656536" y="2285853"/>
        <a:ext cx="1207835" cy="990897"/>
      </dsp:txXfrm>
    </dsp:sp>
    <dsp:sp modelId="{C07D02DE-4FD8-470C-9574-D929975CCDC4}">
      <dsp:nvSpPr>
        <dsp:cNvPr id="0" name=""/>
        <dsp:cNvSpPr/>
      </dsp:nvSpPr>
      <dsp:spPr>
        <a:xfrm>
          <a:off x="1403648" y="1029313"/>
          <a:ext cx="1708137" cy="1401341"/>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CA" sz="1600" kern="1200" dirty="0" err="1" smtClean="0">
              <a:latin typeface="+mn-lt"/>
            </a:rPr>
            <a:t>é</a:t>
          </a:r>
          <a:r>
            <a:rPr lang="en-CA" sz="1600" kern="1200" dirty="0" err="1" smtClean="0"/>
            <a:t>valuation</a:t>
          </a:r>
          <a:r>
            <a:rPr lang="en-CA" sz="1600" kern="1200" dirty="0" smtClean="0"/>
            <a:t> </a:t>
          </a:r>
          <a:r>
            <a:rPr lang="en-CA" sz="1600" kern="1200" dirty="0" err="1" smtClean="0"/>
            <a:t>infirmi</a:t>
          </a:r>
          <a:r>
            <a:rPr lang="en-CA" sz="1600" kern="1200" dirty="0" err="1" smtClean="0">
              <a:latin typeface="+mn-lt"/>
            </a:rPr>
            <a:t>é</a:t>
          </a:r>
          <a:r>
            <a:rPr lang="en-CA" sz="1600" kern="1200" dirty="0" err="1" smtClean="0"/>
            <a:t>re</a:t>
          </a:r>
          <a:r>
            <a:rPr lang="en-CA" sz="1600" kern="1200" dirty="0" smtClean="0"/>
            <a:t> </a:t>
          </a:r>
          <a:endParaRPr lang="en-CA" sz="1600" kern="1200" dirty="0"/>
        </a:p>
      </dsp:txBody>
      <dsp:txXfrm>
        <a:off x="1653799" y="1234535"/>
        <a:ext cx="1207835" cy="990897"/>
      </dsp:txXfrm>
    </dsp:sp>
    <dsp:sp modelId="{198D2366-C580-48BA-ADE7-F38F1D45AE4F}">
      <dsp:nvSpPr>
        <dsp:cNvPr id="0" name=""/>
        <dsp:cNvSpPr/>
      </dsp:nvSpPr>
      <dsp:spPr>
        <a:xfrm>
          <a:off x="2836130" y="690500"/>
          <a:ext cx="1708137" cy="1401341"/>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CA" sz="1600" kern="1200" dirty="0" err="1" smtClean="0"/>
            <a:t>lignes</a:t>
          </a:r>
          <a:r>
            <a:rPr lang="en-CA" sz="1600" kern="1200" dirty="0" smtClean="0"/>
            <a:t> </a:t>
          </a:r>
          <a:r>
            <a:rPr lang="en-CA" sz="1600" kern="1200" dirty="0" err="1" smtClean="0"/>
            <a:t>directrices</a:t>
          </a:r>
          <a:r>
            <a:rPr lang="en-CA" sz="1600" kern="1200" dirty="0" smtClean="0"/>
            <a:t> </a:t>
          </a:r>
          <a:r>
            <a:rPr lang="en-CA" sz="1600" kern="1200" dirty="0" err="1" smtClean="0"/>
            <a:t>sur</a:t>
          </a:r>
          <a:r>
            <a:rPr lang="en-CA" sz="1600" kern="1200" dirty="0" smtClean="0"/>
            <a:t> la </a:t>
          </a:r>
          <a:r>
            <a:rPr lang="en-CA" sz="1600" kern="1200" dirty="0" err="1" smtClean="0"/>
            <a:t>pratique</a:t>
          </a:r>
          <a:endParaRPr lang="en-CA" sz="1600" kern="1200" dirty="0"/>
        </a:p>
      </dsp:txBody>
      <dsp:txXfrm>
        <a:off x="3086281" y="895722"/>
        <a:ext cx="1207835" cy="990897"/>
      </dsp:txXfrm>
    </dsp:sp>
    <dsp:sp modelId="{481A1D5A-6119-4DCC-AD53-184F3EBB0D79}">
      <dsp:nvSpPr>
        <dsp:cNvPr id="0" name=""/>
        <dsp:cNvSpPr/>
      </dsp:nvSpPr>
      <dsp:spPr>
        <a:xfrm>
          <a:off x="899611" y="432060"/>
          <a:ext cx="4359728" cy="3487783"/>
        </a:xfrm>
        <a:prstGeom prst="funnel">
          <a:avLst/>
        </a:prstGeom>
        <a:solidFill>
          <a:schemeClr val="lt1">
            <a:alpha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F906B-8C98-4B11-AF8D-D541321B7194}">
      <dsp:nvSpPr>
        <dsp:cNvPr id="0" name=""/>
        <dsp:cNvSpPr/>
      </dsp:nvSpPr>
      <dsp:spPr>
        <a:xfrm rot="21300000">
          <a:off x="25254" y="1794666"/>
          <a:ext cx="8179091" cy="936629"/>
        </a:xfrm>
        <a:prstGeom prst="mathMinus">
          <a:avLst/>
        </a:prstGeom>
        <a:solidFill>
          <a:schemeClr val="accent3">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F3B18E-5E2D-457B-B076-E3686560B2F9}">
      <dsp:nvSpPr>
        <dsp:cNvPr id="0" name=""/>
        <dsp:cNvSpPr/>
      </dsp:nvSpPr>
      <dsp:spPr>
        <a:xfrm>
          <a:off x="987552" y="226298"/>
          <a:ext cx="2468880" cy="1810385"/>
        </a:xfrm>
        <a:prstGeom prst="down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DB2018-6A14-48E2-8997-FF78B67EE667}">
      <dsp:nvSpPr>
        <dsp:cNvPr id="0" name=""/>
        <dsp:cNvSpPr/>
      </dsp:nvSpPr>
      <dsp:spPr>
        <a:xfrm>
          <a:off x="4361687" y="0"/>
          <a:ext cx="2633472" cy="1900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CA" sz="2700" kern="1200" dirty="0" smtClean="0"/>
            <a:t>Utilisation des </a:t>
          </a:r>
          <a:r>
            <a:rPr lang="en-CA" sz="2700" kern="1200" dirty="0" err="1" smtClean="0"/>
            <a:t>meilleures</a:t>
          </a:r>
          <a:r>
            <a:rPr lang="en-CA" sz="2700" kern="1200" dirty="0" smtClean="0"/>
            <a:t> </a:t>
          </a:r>
          <a:r>
            <a:rPr lang="en-CA" sz="2700" kern="1200" dirty="0" err="1" smtClean="0"/>
            <a:t>donn</a:t>
          </a:r>
          <a:r>
            <a:rPr lang="fr-CA" sz="2700" kern="1200" dirty="0" err="1" smtClean="0"/>
            <a:t>ées</a:t>
          </a:r>
          <a:r>
            <a:rPr lang="fr-CA" sz="2700" kern="1200" dirty="0" smtClean="0"/>
            <a:t> probantes</a:t>
          </a:r>
          <a:endParaRPr lang="en-CA" sz="2700" kern="1200" dirty="0"/>
        </a:p>
      </dsp:txBody>
      <dsp:txXfrm>
        <a:off x="4361687" y="0"/>
        <a:ext cx="2633472" cy="1900904"/>
      </dsp:txXfrm>
    </dsp:sp>
    <dsp:sp modelId="{F9A07539-C19F-4DB3-AC53-0FE89A16DBD4}">
      <dsp:nvSpPr>
        <dsp:cNvPr id="0" name=""/>
        <dsp:cNvSpPr/>
      </dsp:nvSpPr>
      <dsp:spPr>
        <a:xfrm>
          <a:off x="4773168" y="2489279"/>
          <a:ext cx="2468880" cy="1810385"/>
        </a:xfrm>
        <a:prstGeom prst="upArrow">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F987D2-9430-4FFC-805A-86D9E1BA3CD5}">
      <dsp:nvSpPr>
        <dsp:cNvPr id="0" name=""/>
        <dsp:cNvSpPr/>
      </dsp:nvSpPr>
      <dsp:spPr>
        <a:xfrm>
          <a:off x="874444" y="2625058"/>
          <a:ext cx="3353463" cy="1900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fr-CA" sz="2700" kern="1200" dirty="0" smtClean="0"/>
            <a:t>Prise en compte des préférences des patients/clients</a:t>
          </a:r>
          <a:r>
            <a:rPr lang="en-CA" sz="2700" kern="1200" dirty="0" smtClean="0"/>
            <a:t> </a:t>
          </a:r>
          <a:endParaRPr lang="en-CA" sz="2700" kern="1200" dirty="0"/>
        </a:p>
      </dsp:txBody>
      <dsp:txXfrm>
        <a:off x="874444" y="2625058"/>
        <a:ext cx="3353463" cy="1900904"/>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695DC4-F3B8-4AB3-8468-B72F0AA17262}" type="datetimeFigureOut">
              <a:rPr lang="en-CA" smtClean="0"/>
              <a:pPr/>
              <a:t>24/02/2014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D28A6-BA90-422A-9570-EFDFA15E7E9F}" type="slidenum">
              <a:rPr lang="en-CA" smtClean="0"/>
              <a:pPr/>
              <a:t>‹#›</a:t>
            </a:fld>
            <a:endParaRPr lang="en-CA"/>
          </a:p>
        </p:txBody>
      </p:sp>
    </p:spTree>
    <p:extLst>
      <p:ext uri="{BB962C8B-B14F-4D97-AF65-F5344CB8AC3E}">
        <p14:creationId xmlns:p14="http://schemas.microsoft.com/office/powerpoint/2010/main" val="190187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fr-CA" sz="1200" kern="1200" dirty="0" smtClean="0">
                <a:solidFill>
                  <a:schemeClr val="tx1"/>
                </a:solidFill>
                <a:effectLst/>
                <a:latin typeface="+mn-lt"/>
                <a:ea typeface="+mn-ea"/>
                <a:cs typeface="+mn-cs"/>
              </a:rPr>
              <a:t>Les TCI donnent aux infirmières de nouvelles occasions de fournir des soins sécuritaires aux patients de qualité supérieure. </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DD28A6-BA90-422A-9570-EFDFA15E7E9F}"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13</a:t>
            </a:fld>
            <a:endParaRPr lang="en-CA"/>
          </a:p>
        </p:txBody>
      </p:sp>
    </p:spTree>
    <p:extLst>
      <p:ext uri="{BB962C8B-B14F-4D97-AF65-F5344CB8AC3E}">
        <p14:creationId xmlns:p14="http://schemas.microsoft.com/office/powerpoint/2010/main" val="768725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Ceci n'est qu'un exemple de l'activité des infirmières dans la recherche touchant l'utilisation, l'intégration et l'enseignement relatives aux technologies des communications et de l’information en santé.</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Comme les infirmières possèdent des compétences différentes de celles des autres professionnels de la santé, il importe d’étudier la manière d’appuyer notre discipline dans l'intégration et l'utilisation des technologies des communications et de l’information en santé.</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16</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smtClean="0">
                <a:solidFill>
                  <a:schemeClr val="tx1"/>
                </a:solidFill>
                <a:effectLst/>
                <a:latin typeface="+mn-lt"/>
                <a:ea typeface="+mn-ea"/>
                <a:cs typeface="+mn-cs"/>
              </a:rPr>
              <a:t>La sécurité du patient est une question complexe qui touche de nombreux aspects des soins des patients. L'utilisation de technologies des communications et de l'information dans les soins offre un grand potentiel pour améliorer les soins. Or, si on les utilise de façon inappropriée, les technologies peuvent créer des situations où la sécurité du patient est menacée. </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DD28A6-BA90-422A-9570-EFDFA15E7E9F}" type="slidenum">
              <a:rPr lang="en-CA" smtClean="0"/>
              <a:pPr/>
              <a:t>2</a:t>
            </a:fld>
            <a:endParaRPr lang="en-CA"/>
          </a:p>
        </p:txBody>
      </p:sp>
    </p:spTree>
    <p:extLst>
      <p:ext uri="{BB962C8B-B14F-4D97-AF65-F5344CB8AC3E}">
        <p14:creationId xmlns:p14="http://schemas.microsoft.com/office/powerpoint/2010/main" val="63093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effectLst/>
                <a:latin typeface="+mn-lt"/>
                <a:ea typeface="+mn-ea"/>
                <a:cs typeface="+mn-cs"/>
              </a:rPr>
              <a:t>Exemple d'entretien : Étalonnage du glucomètre </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DD28A6-BA90-422A-9570-EFDFA15E7E9F}" type="slidenum">
              <a:rPr lang="en-CA" smtClean="0"/>
              <a:pPr/>
              <a:t>5</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5000"/>
              </a:lnSpc>
              <a:spcAft>
                <a:spcPts val="1000"/>
              </a:spcAft>
            </a:pPr>
            <a:r>
              <a:rPr lang="fr-CA" sz="1200" dirty="0" smtClean="0">
                <a:effectLst/>
                <a:latin typeface="+mn-lt"/>
                <a:ea typeface="Calibri"/>
                <a:cs typeface="Times New Roman"/>
              </a:rPr>
              <a:t>*Vous pouvez utiliser ce sujet en classe :</a:t>
            </a:r>
            <a:endParaRPr lang="en-CA" sz="1200" dirty="0" smtClean="0">
              <a:effectLst/>
              <a:latin typeface="+mn-lt"/>
              <a:ea typeface="Calibri"/>
              <a:cs typeface="Times New Roman"/>
            </a:endParaRPr>
          </a:p>
          <a:p>
            <a:pPr indent="-89535">
              <a:lnSpc>
                <a:spcPct val="115000"/>
              </a:lnSpc>
              <a:spcAft>
                <a:spcPts val="1000"/>
              </a:spcAft>
            </a:pPr>
            <a:r>
              <a:rPr lang="fr-CA" sz="1200" dirty="0" smtClean="0">
                <a:effectLst/>
                <a:latin typeface="+mn-lt"/>
                <a:ea typeface="Calibri"/>
                <a:cs typeface="Times New Roman"/>
              </a:rPr>
              <a:t>	– Débat : Divisez la classe et demandez aux groupes de présenter des arguments sur la manière dont la nouvelle technologie remplacera ou non les infirmières.</a:t>
            </a:r>
            <a:endParaRPr lang="en-CA" sz="1200" dirty="0" smtClean="0">
              <a:effectLst/>
              <a:latin typeface="+mn-lt"/>
              <a:ea typeface="Calibri"/>
              <a:cs typeface="Times New Roman"/>
            </a:endParaRPr>
          </a:p>
          <a:p>
            <a:pPr indent="-89535">
              <a:lnSpc>
                <a:spcPct val="115000"/>
              </a:lnSpc>
              <a:spcAft>
                <a:spcPts val="1000"/>
              </a:spcAft>
            </a:pPr>
            <a:r>
              <a:rPr lang="fr-CA" sz="1200" dirty="0" smtClean="0">
                <a:effectLst/>
                <a:latin typeface="+mn-lt"/>
                <a:ea typeface="Calibri"/>
                <a:cs typeface="Times New Roman"/>
              </a:rPr>
              <a:t>	– Discussion : Posez la question aux étudiantes et accordez-leur du temps pour répondre. Il est possible que vous ayez à jouer « l’avocat du diable » et argumentiez pour présenter comment les données probantes et la technologie pourraient être utilisées pour planifier les soins en se basant sur un algorithme.</a:t>
            </a:r>
            <a:endParaRPr lang="en-CA" sz="1200" dirty="0" smtClean="0">
              <a:effectLst/>
              <a:latin typeface="+mn-lt"/>
              <a:ea typeface="Calibri"/>
              <a:cs typeface="Times New Roman"/>
            </a:endParaRPr>
          </a:p>
          <a:p>
            <a:pPr indent="-89535">
              <a:lnSpc>
                <a:spcPct val="115000"/>
              </a:lnSpc>
              <a:spcAft>
                <a:spcPts val="1000"/>
              </a:spcAft>
            </a:pPr>
            <a:r>
              <a:rPr lang="fr-CA" sz="1200" dirty="0" smtClean="0">
                <a:effectLst/>
                <a:latin typeface="+mn-lt"/>
                <a:ea typeface="Calibri"/>
                <a:cs typeface="Times New Roman"/>
              </a:rPr>
              <a:t>	– Essai : Demandez aux étudiantes d'écrire un essai pour répondre à cette question.</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Cette question mène à l'importance d'utiliser le jugement clinique avec les technologies des communications et de l’information en santé afin d'assurer la sécurité des soins du patient/client.</a:t>
            </a:r>
            <a:endParaRPr lang="en-CA" sz="1200" dirty="0">
              <a:effectLst/>
              <a:latin typeface="+mn-lt"/>
              <a:ea typeface="Calibri"/>
              <a:cs typeface="Times New Roman"/>
            </a:endParaRPr>
          </a:p>
        </p:txBody>
      </p:sp>
      <p:sp>
        <p:nvSpPr>
          <p:cNvPr id="4" name="Slide Number Placeholder 3"/>
          <p:cNvSpPr>
            <a:spLocks noGrp="1"/>
          </p:cNvSpPr>
          <p:nvPr>
            <p:ph type="sldNum" sz="quarter" idx="10"/>
          </p:nvPr>
        </p:nvSpPr>
        <p:spPr/>
        <p:txBody>
          <a:bodyPr/>
          <a:lstStyle/>
          <a:p>
            <a:fld id="{6BDD28A6-BA90-422A-9570-EFDFA15E7E9F}" type="slidenum">
              <a:rPr lang="en-CA" smtClean="0"/>
              <a:pPr/>
              <a:t>6</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5000"/>
              </a:lnSpc>
              <a:spcAft>
                <a:spcPts val="1000"/>
              </a:spcAft>
            </a:pPr>
            <a:r>
              <a:rPr lang="fr-CA" sz="1200" dirty="0" smtClean="0">
                <a:effectLst/>
                <a:latin typeface="+mn-lt"/>
                <a:ea typeface="Calibri"/>
                <a:cs typeface="Times New Roman"/>
              </a:rPr>
              <a:t>– Les technologies peuvent soutenir le jugement clinique :</a:t>
            </a:r>
            <a:endParaRPr lang="en-CA" sz="1200" dirty="0" smtClean="0">
              <a:effectLst/>
              <a:latin typeface="+mn-lt"/>
              <a:ea typeface="Calibri"/>
              <a:cs typeface="Times New Roman"/>
            </a:endParaRPr>
          </a:p>
          <a:p>
            <a:pPr marL="342900" lvl="0" indent="-342900">
              <a:lnSpc>
                <a:spcPct val="115000"/>
              </a:lnSpc>
              <a:spcAft>
                <a:spcPts val="1000"/>
              </a:spcAft>
              <a:buFont typeface="+mj-lt"/>
              <a:buAutoNum type="arabicPeriod"/>
              <a:tabLst>
                <a:tab pos="457200" algn="l"/>
              </a:tabLst>
            </a:pPr>
            <a:r>
              <a:rPr lang="fr-CA" sz="1200" dirty="0" smtClean="0">
                <a:effectLst/>
                <a:latin typeface="+mn-lt"/>
                <a:ea typeface="Calibri"/>
                <a:cs typeface="Times New Roman"/>
              </a:rPr>
              <a:t>en fournissant des données au point de service sur le patient/client pour la prise de décision;</a:t>
            </a:r>
            <a:endParaRPr lang="en-CA" sz="1200" dirty="0" smtClean="0">
              <a:effectLst/>
              <a:latin typeface="+mn-lt"/>
              <a:ea typeface="Calibri"/>
              <a:cs typeface="Times New Roman"/>
            </a:endParaRPr>
          </a:p>
          <a:p>
            <a:pPr marL="342900" lvl="0" indent="-342900">
              <a:lnSpc>
                <a:spcPct val="115000"/>
              </a:lnSpc>
              <a:spcAft>
                <a:spcPts val="1000"/>
              </a:spcAft>
              <a:buFont typeface="+mj-lt"/>
              <a:buAutoNum type="arabicPeriod"/>
              <a:tabLst>
                <a:tab pos="457200" algn="l"/>
              </a:tabLst>
            </a:pPr>
            <a:r>
              <a:rPr lang="fr-CA" sz="1200" dirty="0" smtClean="0">
                <a:effectLst/>
                <a:latin typeface="+mn-lt"/>
                <a:ea typeface="Calibri"/>
                <a:cs typeface="Times New Roman"/>
              </a:rPr>
              <a:t>en affichant les tendances des données pour souligner les tendances positives ou négatives (p. ex., état des fluides du patient/client ayant des problèmes rénaux);</a:t>
            </a:r>
            <a:endParaRPr lang="en-CA" sz="1200" dirty="0" smtClean="0">
              <a:effectLst/>
              <a:latin typeface="+mn-lt"/>
              <a:ea typeface="Calibri"/>
              <a:cs typeface="Times New Roman"/>
            </a:endParaRPr>
          </a:p>
          <a:p>
            <a:pPr marL="342900" lvl="0" indent="-342900">
              <a:lnSpc>
                <a:spcPct val="115000"/>
              </a:lnSpc>
              <a:spcAft>
                <a:spcPts val="1000"/>
              </a:spcAft>
              <a:buFont typeface="+mj-lt"/>
              <a:buAutoNum type="arabicPeriod"/>
              <a:tabLst>
                <a:tab pos="457200" algn="l"/>
              </a:tabLst>
            </a:pPr>
            <a:r>
              <a:rPr lang="fr-CA" sz="1200" dirty="0" smtClean="0">
                <a:effectLst/>
                <a:latin typeface="+mn-lt"/>
                <a:ea typeface="Calibri"/>
                <a:cs typeface="Times New Roman"/>
              </a:rPr>
              <a:t>en permettant la comparaison des données d'évaluation actuelles avec de plus anciennes données pour servir de données d'évaluation recueillies lors de l'arrivée aux urgences.</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*Voici une bonne introduction à l'étude de cas n</a:t>
            </a:r>
            <a:r>
              <a:rPr lang="fr-CA" sz="1200" baseline="30000" dirty="0" smtClean="0">
                <a:effectLst/>
                <a:latin typeface="+mn-lt"/>
                <a:ea typeface="Calibri"/>
                <a:cs typeface="Times New Roman"/>
              </a:rPr>
              <a:t>o</a:t>
            </a:r>
            <a:r>
              <a:rPr lang="fr-CA" sz="1200" dirty="0" smtClean="0">
                <a:effectLst/>
                <a:latin typeface="+mn-lt"/>
                <a:ea typeface="Calibri"/>
                <a:cs typeface="Times New Roman"/>
              </a:rPr>
              <a:t> 2.</a:t>
            </a:r>
            <a:endParaRPr lang="en-CA" sz="1200" dirty="0" smtClean="0">
              <a:effectLst/>
              <a:latin typeface="+mn-lt"/>
              <a:ea typeface="Calibri"/>
              <a:cs typeface="Times New Roman"/>
            </a:endParaRPr>
          </a:p>
          <a:p>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7</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nouvelles technologies des communications et de l’information en santé présentent un grand potentiel pour améliorer les soins au patient/client et donner un accès aux meilleures données probantes possibles et une plus grande utilisation de ces données; elles présentent également la possibilité de la normalisation des soins (plutôt que des soins individualisés).</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infirmières doivent participer activement à la promotion de cet équilibre et à sa surveillance.</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9</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5000"/>
              </a:lnSpc>
              <a:spcAft>
                <a:spcPts val="1000"/>
              </a:spcAft>
            </a:pPr>
            <a:r>
              <a:rPr lang="fr-CA" sz="1200" dirty="0" smtClean="0">
                <a:effectLst/>
                <a:latin typeface="+mn-lt"/>
                <a:ea typeface="Calibri"/>
                <a:cs typeface="Times New Roman"/>
              </a:rPr>
              <a:t>*Si les étudiantes sont silencieuses, aidez-les à se concentrer en leur demandant :</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	– Que pourrait-on faire ici, à cette école de soins infirmiers, afin de promouvoir l'utilisation des technologies des communications et de l’information en santé lorsque vous exercez votre profession d’infirmière autorisée? (Voici quelques exemples de réponses : Inclure l'utilisation des technologies dans les laboratoires afin de renforcer leur expérience et les familiariser avec leur utilisation, leur enseigner des manières d'utiliser les technologies pour soutenir les soins.)</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	– Supposons que votre établissement de santé envisage d'intégrer une nouvelle technologie des communications et de l’information en santé dans les soins des patients/clients. De quelles manières pourriez-vous participer à ce processus? (Voici quelques exemples de réponses : En participant aux comités de planification, en participant à l'intégration de la technologie et en préparant des documents sur les répercussions positives et négatives sur votre pratique.)</a:t>
            </a:r>
            <a:endParaRPr lang="en-CA" sz="1200" dirty="0" smtClean="0">
              <a:effectLst/>
              <a:latin typeface="+mn-lt"/>
              <a:ea typeface="Calibri"/>
              <a:cs typeface="Times New Roman"/>
            </a:endParaRPr>
          </a:p>
          <a:p>
            <a:pPr>
              <a:lnSpc>
                <a:spcPct val="115000"/>
              </a:lnSpc>
              <a:spcAft>
                <a:spcPts val="1000"/>
              </a:spcAft>
            </a:pPr>
            <a:r>
              <a:rPr lang="fr-CA" sz="1200" dirty="0" smtClean="0">
                <a:effectLst/>
                <a:latin typeface="+mn-lt"/>
                <a:ea typeface="Calibri"/>
                <a:cs typeface="Times New Roman"/>
              </a:rPr>
              <a:t>	– Si votre établissement de soins de santé utilise déjà des technologies des communications et de l’information en santé, comment feriez-vous pour en promouvoir l’utilisation? (Voici quelques exemples de réponses : En documentant l'utilisation que vous en faites et leurs effets, en signalant le manque de disponibilité ou le besoin de mise à niveau auprès des autorités adéquates, en demandant de nouvelles technologies à l’appui des soins.)</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Voici d'autres exemples de rôles de promotion : Participer à la mise à niveau de la terminologie infirmière normalisée utilisée dans les systèmes de santé électroniques (p. ex., la Classification internationale de la pratique des soins infirmiers accepte volontiers les commentaires des infirmières).</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10</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Les infirmières doivent participer à la recherche axée sur les technologies des communications et de l’information en santé afin de s'assurer que leur point de vue est représenté dans les travaux réalisés sur ces technologies.</a:t>
            </a:r>
            <a:endParaRPr lang="en-CA" sz="1200" dirty="0" smtClean="0">
              <a:effectLst/>
              <a:latin typeface="+mn-lt"/>
              <a:ea typeface="Calibri"/>
              <a:cs typeface="Times New Roman"/>
            </a:endParaRPr>
          </a:p>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Si toutes les infirmières étaient des chercheuses à temps plein, il n'y aurait personne pour mettre en œuvre les données probantes générées! Toutes les infirmières peuvent agir comme chercheuses en participant à la recherche et en explorant les données probantes pour éclairer les soins qu'elles fournissent.</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11</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15000"/>
              </a:lnSpc>
              <a:spcAft>
                <a:spcPts val="1000"/>
              </a:spcAft>
              <a:buFont typeface="Arial"/>
              <a:buChar char="•"/>
              <a:tabLst>
                <a:tab pos="457200" algn="l"/>
              </a:tabLst>
            </a:pPr>
            <a:r>
              <a:rPr lang="fr-CA" sz="1200" dirty="0" smtClean="0">
                <a:effectLst/>
                <a:latin typeface="+mn-lt"/>
                <a:ea typeface="Calibri"/>
                <a:cs typeface="Times New Roman"/>
              </a:rPr>
              <a:t>La recherche en sciences infirmières englobe différents types d'études dans de nombreux environnements/milieux, et elle exige la participation d'infirmières tant pour la recherche que pour l'expertise clinique.</a:t>
            </a:r>
            <a:endParaRPr lang="en-CA" sz="1200" dirty="0" smtClean="0">
              <a:effectLst/>
              <a:latin typeface="+mn-lt"/>
              <a:ea typeface="Calibri"/>
              <a:cs typeface="Times New Roman"/>
            </a:endParaRPr>
          </a:p>
          <a:p>
            <a:pPr>
              <a:buFont typeface="Arial" pitchFamily="34" charset="0"/>
              <a:buNone/>
            </a:pP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12</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354AD98-15C2-4793-8F7E-D56C149E5D6B}"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007C602-E0A4-4F33-8778-F4BF9357FE9A}"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BB0AE11-09E4-417A-837F-16FA7CA4F760}"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0CE5896-DB8E-41BC-AEB5-0F4281CA0764}"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6153C-EA95-44B2-9940-2D0A6CB3BD4A}" type="datetime1">
              <a:rPr lang="en-CA" smtClean="0"/>
              <a:pPr/>
              <a:t>24/02/2014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8FC1793-1D45-418D-B420-6C6C0E7F8BBB}"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359AD85-F97C-4AA8-9787-4E84A706A242}" type="datetime1">
              <a:rPr lang="en-CA" smtClean="0"/>
              <a:pPr/>
              <a:t>24/02/2014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555F6F4-2B18-4EAD-B3D9-549F0667D5B9}" type="datetime1">
              <a:rPr lang="en-CA" smtClean="0"/>
              <a:pPr/>
              <a:t>24/02/2014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4F900-635C-4BD9-A5E5-AF38214CB55B}" type="datetime1">
              <a:rPr lang="en-CA" smtClean="0"/>
              <a:pPr/>
              <a:t>24/02/2014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D699B-E50D-437C-9A9D-AF3788CC0D37}"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BA3F5-4A68-4D14-A1D0-83927F768B2F}" type="datetime1">
              <a:rPr lang="en-CA" smtClean="0"/>
              <a:pPr/>
              <a:t>24/02/2014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818FF-1C71-415C-B92A-2A7ABA3CB8F7}" type="datetime1">
              <a:rPr lang="en-CA" smtClean="0"/>
              <a:pPr/>
              <a:t>24/02/2014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9E587-56DA-4391-8DEC-ECC94B3095E6}" type="slidenum">
              <a:rPr lang="en-CA" smtClean="0"/>
              <a:pPr/>
              <a:t>‹#›</a:t>
            </a:fld>
            <a:endParaRPr lang="en-CA"/>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289153"/>
            <a:ext cx="1403648" cy="56884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priv.gc.ca/cf-dc/2003/cf-dc_030217_2_e.asp" TargetMode="External"/><Relationship Id="rId2" Type="http://schemas.openxmlformats.org/officeDocument/2006/relationships/hyperlink" Target="http://www.priv.gc.ca/leg_c/legislation/ss_index_e.asp" TargetMode="External"/><Relationship Id="rId1" Type="http://schemas.openxmlformats.org/officeDocument/2006/relationships/slideLayout" Target="../slideLayouts/slideLayout2.xml"/><Relationship Id="rId6" Type="http://schemas.openxmlformats.org/officeDocument/2006/relationships/hyperlink" Target="http://www.cna-aiic.ca/cna/documents/pdf/publications/Code_of_Ethics_2008_e.pdf" TargetMode="External"/><Relationship Id="rId5" Type="http://schemas.openxmlformats.org/officeDocument/2006/relationships/hyperlink" Target="http://www.srna.org/images/stories/pdfs/nurse_resources/standards_competencies.pdf" TargetMode="External"/><Relationship Id="rId4" Type="http://schemas.openxmlformats.org/officeDocument/2006/relationships/hyperlink" Target="http://www.ipc.on.ca/images/resources/hguide-e.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sz="3200" dirty="0"/>
              <a:t>Soins infirmiers et utilisation des TIC en </a:t>
            </a:r>
            <a:r>
              <a:rPr lang="fr-CA" sz="3200" dirty="0" smtClean="0"/>
              <a:t>santé</a:t>
            </a:r>
            <a:endParaRPr lang="en-CA" sz="3200" dirty="0"/>
          </a:p>
        </p:txBody>
      </p:sp>
      <p:sp>
        <p:nvSpPr>
          <p:cNvPr id="3" name="Content Placeholder 2"/>
          <p:cNvSpPr>
            <a:spLocks noGrp="1"/>
          </p:cNvSpPr>
          <p:nvPr>
            <p:ph idx="1"/>
          </p:nvPr>
        </p:nvSpPr>
        <p:spPr/>
        <p:txBody>
          <a:bodyPr>
            <a:normAutofit/>
          </a:bodyPr>
          <a:lstStyle/>
          <a:p>
            <a:pPr marL="0" lvl="0" indent="0">
              <a:buNone/>
            </a:pPr>
            <a:r>
              <a:rPr lang="fr-CA" dirty="0" smtClean="0"/>
              <a:t>1. Sécurité </a:t>
            </a:r>
            <a:r>
              <a:rPr lang="fr-CA" dirty="0"/>
              <a:t>des patients</a:t>
            </a:r>
            <a:endParaRPr lang="en-CA" dirty="0"/>
          </a:p>
          <a:p>
            <a:pPr marL="0" indent="0">
              <a:buNone/>
            </a:pPr>
            <a:r>
              <a:rPr lang="fr-CA" dirty="0" smtClean="0"/>
              <a:t>2. Exercice </a:t>
            </a:r>
            <a:r>
              <a:rPr lang="fr-CA" dirty="0"/>
              <a:t>du jugement </a:t>
            </a:r>
            <a:endParaRPr lang="fr-CA" dirty="0" smtClean="0"/>
          </a:p>
          <a:p>
            <a:pPr marL="0" indent="0">
              <a:buNone/>
            </a:pPr>
            <a:r>
              <a:rPr lang="fr-CA" dirty="0"/>
              <a:t> </a:t>
            </a:r>
            <a:r>
              <a:rPr lang="fr-CA" dirty="0" smtClean="0"/>
              <a:t>   clinique</a:t>
            </a:r>
            <a:endParaRPr lang="en-CA" dirty="0"/>
          </a:p>
          <a:p>
            <a:pPr marL="0" indent="0">
              <a:buNone/>
            </a:pPr>
            <a:r>
              <a:rPr lang="fr-CA" dirty="0" smtClean="0"/>
              <a:t>3. Défense </a:t>
            </a:r>
            <a:r>
              <a:rPr lang="fr-CA" dirty="0"/>
              <a:t>des intérêts</a:t>
            </a:r>
            <a:endParaRPr lang="en-CA" dirty="0"/>
          </a:p>
          <a:p>
            <a:pPr marL="0" indent="0">
              <a:buNone/>
            </a:pPr>
            <a:r>
              <a:rPr lang="fr-CA" dirty="0" smtClean="0"/>
              <a:t>4. </a:t>
            </a:r>
            <a:r>
              <a:rPr lang="fr-CA" dirty="0"/>
              <a:t>Recherche</a:t>
            </a:r>
            <a:endParaRPr lang="en-CA" dirty="0"/>
          </a:p>
          <a:p>
            <a:pPr marL="0" indent="0">
              <a:buNone/>
            </a:pPr>
            <a:endParaRPr lang="en-CA" dirty="0" smtClean="0"/>
          </a:p>
        </p:txBody>
      </p:sp>
      <p:sp>
        <p:nvSpPr>
          <p:cNvPr id="4" name="Slide Number Placeholder 3"/>
          <p:cNvSpPr>
            <a:spLocks noGrp="1"/>
          </p:cNvSpPr>
          <p:nvPr>
            <p:ph type="sldNum" sz="quarter" idx="12"/>
          </p:nvPr>
        </p:nvSpPr>
        <p:spPr/>
        <p:txBody>
          <a:bodyPr/>
          <a:lstStyle/>
          <a:p>
            <a:fld id="{DA19E587-56DA-4391-8DEC-ECC94B3095E6}" type="slidenum">
              <a:rPr lang="en-CA" smtClean="0"/>
              <a:pPr/>
              <a:t>1</a:t>
            </a:fld>
            <a:endParaRPr lang="en-CA"/>
          </a:p>
        </p:txBody>
      </p:sp>
      <p:pic>
        <p:nvPicPr>
          <p:cNvPr id="5" name="Picture 4" descr="Male Nurse, BP.jpg"/>
          <p:cNvPicPr>
            <a:picLocks noChangeAspect="1"/>
          </p:cNvPicPr>
          <p:nvPr/>
        </p:nvPicPr>
        <p:blipFill>
          <a:blip r:embed="rId3" cstate="print"/>
          <a:stretch>
            <a:fillRect/>
          </a:stretch>
        </p:blipFill>
        <p:spPr>
          <a:xfrm>
            <a:off x="4860032" y="1412776"/>
            <a:ext cx="3935671" cy="5229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défenseures des </a:t>
            </a:r>
            <a:r>
              <a:rPr lang="fr-CA" dirty="0" smtClean="0"/>
              <a:t>intérêts </a:t>
            </a:r>
            <a:r>
              <a:rPr lang="en-CA" sz="1200" dirty="0" smtClean="0"/>
              <a:t>(9-10)</a:t>
            </a:r>
            <a:endParaRPr lang="en-CA" sz="1200" dirty="0"/>
          </a:p>
        </p:txBody>
      </p:sp>
      <p:sp>
        <p:nvSpPr>
          <p:cNvPr id="3" name="Content Placeholder 2"/>
          <p:cNvSpPr>
            <a:spLocks noGrp="1"/>
          </p:cNvSpPr>
          <p:nvPr>
            <p:ph idx="1"/>
          </p:nvPr>
        </p:nvSpPr>
        <p:spPr/>
        <p:txBody>
          <a:bodyPr>
            <a:normAutofit fontScale="92500"/>
          </a:bodyPr>
          <a:lstStyle/>
          <a:p>
            <a:r>
              <a:rPr lang="fr-CA" dirty="0"/>
              <a:t>À la lumière des données probantes démontrant que les technologies de l’information et des communications en santé peuvent améliorer la santé des patients, les infirmières doivent en préconiser l’utilisation.</a:t>
            </a:r>
            <a:endParaRPr lang="en-CA" dirty="0"/>
          </a:p>
          <a:p>
            <a:endParaRPr lang="en-CA" dirty="0" smtClean="0"/>
          </a:p>
          <a:p>
            <a:pPr marL="0" indent="0">
              <a:buNone/>
            </a:pPr>
            <a:r>
              <a:rPr lang="fr-CA" dirty="0"/>
              <a:t>En tant qu’infirmière, </a:t>
            </a:r>
            <a:r>
              <a:rPr lang="fr-CA" dirty="0" smtClean="0"/>
              <a:t>que pourriez vous </a:t>
            </a:r>
            <a:r>
              <a:rPr lang="fr-CA" dirty="0"/>
              <a:t>faire pour préconiser l’utilisation des technologies en santé dans votre milieu clinique actuel ou le plus récent?</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10</a:t>
            </a:fld>
            <a:endParaRPr lang="en-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a:t>
            </a:r>
            <a:r>
              <a:rPr lang="fr-CA" dirty="0" smtClean="0"/>
              <a:t>chercheuses </a:t>
            </a:r>
            <a:r>
              <a:rPr lang="en-CA" sz="1200" dirty="0" smtClean="0"/>
              <a:t>9-10</a:t>
            </a:r>
            <a:endParaRPr lang="en-CA" sz="1200" dirty="0"/>
          </a:p>
        </p:txBody>
      </p:sp>
      <p:sp>
        <p:nvSpPr>
          <p:cNvPr id="3" name="Content Placeholder 2"/>
          <p:cNvSpPr>
            <a:spLocks noGrp="1"/>
          </p:cNvSpPr>
          <p:nvPr>
            <p:ph idx="1"/>
          </p:nvPr>
        </p:nvSpPr>
        <p:spPr/>
        <p:txBody>
          <a:bodyPr>
            <a:normAutofit/>
          </a:bodyPr>
          <a:lstStyle/>
          <a:p>
            <a:r>
              <a:rPr lang="fr-CA" dirty="0"/>
              <a:t>Les infirmières peuvent agir à titre de chercheuses aux niveaux personnel, organisationnel et de manière plus large.</a:t>
            </a:r>
            <a:endParaRPr lang="en-CA" dirty="0"/>
          </a:p>
          <a:p>
            <a:r>
              <a:rPr lang="fr-CA" dirty="0"/>
              <a:t>Leur rôle de chercheuses comprend la participation aux recherches (p. ex., collecte de données, participation à des groupes de discussion), ainsi que la conception et la tenue d’études.</a:t>
            </a:r>
            <a:endParaRPr lang="en-CA" dirty="0"/>
          </a:p>
          <a:p>
            <a:pPr marL="0" indent="0">
              <a:buNone/>
            </a:pPr>
            <a:endParaRPr lang="en-CA" dirty="0"/>
          </a:p>
          <a:p>
            <a:endParaRPr lang="en-CA" dirty="0" smtClean="0"/>
          </a:p>
          <a:p>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11</a:t>
            </a:fld>
            <a:endParaRPr lang="en-C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La recherche infirmière peut prendre de nombreuses formes :</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12</a:t>
            </a:fld>
            <a:endParaRPr lang="en-CA"/>
          </a:p>
        </p:txBody>
      </p:sp>
      <p:pic>
        <p:nvPicPr>
          <p:cNvPr id="7" name="Picture 6" descr="Library2.jpg"/>
          <p:cNvPicPr>
            <a:picLocks noChangeAspect="1"/>
          </p:cNvPicPr>
          <p:nvPr/>
        </p:nvPicPr>
        <p:blipFill>
          <a:blip r:embed="rId3" cstate="print"/>
          <a:stretch>
            <a:fillRect/>
          </a:stretch>
        </p:blipFill>
        <p:spPr>
          <a:xfrm>
            <a:off x="395536" y="3717032"/>
            <a:ext cx="3779912" cy="2516341"/>
          </a:xfrm>
          <a:prstGeom prst="rect">
            <a:avLst/>
          </a:prstGeom>
        </p:spPr>
      </p:pic>
      <p:pic>
        <p:nvPicPr>
          <p:cNvPr id="5" name="Content Placeholder 4" descr="Researcher.jpg"/>
          <p:cNvPicPr>
            <a:picLocks noGrp="1" noChangeAspect="1"/>
          </p:cNvPicPr>
          <p:nvPr>
            <p:ph idx="1"/>
          </p:nvPr>
        </p:nvPicPr>
        <p:blipFill>
          <a:blip r:embed="rId4" cstate="print"/>
          <a:stretch>
            <a:fillRect/>
          </a:stretch>
        </p:blipFill>
        <p:spPr>
          <a:xfrm>
            <a:off x="611560" y="1412776"/>
            <a:ext cx="3976561" cy="2664296"/>
          </a:xfrm>
        </p:spPr>
      </p:pic>
      <p:pic>
        <p:nvPicPr>
          <p:cNvPr id="6" name="Picture 5" descr="Focus group.jpg"/>
          <p:cNvPicPr>
            <a:picLocks noChangeAspect="1"/>
          </p:cNvPicPr>
          <p:nvPr/>
        </p:nvPicPr>
        <p:blipFill>
          <a:blip r:embed="rId5" cstate="print"/>
          <a:stretch>
            <a:fillRect/>
          </a:stretch>
        </p:blipFill>
        <p:spPr>
          <a:xfrm>
            <a:off x="3971419" y="3212976"/>
            <a:ext cx="5172581" cy="3443461"/>
          </a:xfrm>
          <a:prstGeom prst="rect">
            <a:avLst/>
          </a:prstGeom>
        </p:spPr>
      </p:pic>
      <p:pic>
        <p:nvPicPr>
          <p:cNvPr id="8" name="Picture 7" descr="Injection.jpg"/>
          <p:cNvPicPr>
            <a:picLocks noChangeAspect="1"/>
          </p:cNvPicPr>
          <p:nvPr/>
        </p:nvPicPr>
        <p:blipFill>
          <a:blip r:embed="rId6" cstate="print"/>
          <a:stretch>
            <a:fillRect/>
          </a:stretch>
        </p:blipFill>
        <p:spPr>
          <a:xfrm>
            <a:off x="4499992" y="1412776"/>
            <a:ext cx="4172462" cy="2417833"/>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chercheuses …</a:t>
            </a:r>
            <a:r>
              <a:rPr lang="en-CA" sz="1200" dirty="0" smtClean="0"/>
              <a:t>9</a:t>
            </a:r>
            <a:endParaRPr lang="en-CA" sz="1200" dirty="0"/>
          </a:p>
        </p:txBody>
      </p:sp>
      <p:sp>
        <p:nvSpPr>
          <p:cNvPr id="3" name="Content Placeholder 2"/>
          <p:cNvSpPr>
            <a:spLocks noGrp="1"/>
          </p:cNvSpPr>
          <p:nvPr>
            <p:ph idx="1"/>
          </p:nvPr>
        </p:nvSpPr>
        <p:spPr/>
        <p:txBody>
          <a:bodyPr>
            <a:normAutofit lnSpcReduction="10000"/>
          </a:bodyPr>
          <a:lstStyle/>
          <a:p>
            <a:pPr lvl="0"/>
            <a:r>
              <a:rPr lang="fr-CA" dirty="0"/>
              <a:t>Pour pouvoir agir à titre de chercheuses, les infirmières doivent posséder des compétences de maîtrise de l’information :</a:t>
            </a:r>
            <a:endParaRPr lang="en-CA" dirty="0"/>
          </a:p>
          <a:p>
            <a:pPr lvl="1"/>
            <a:r>
              <a:rPr lang="fr-CA" dirty="0"/>
              <a:t>Détermination des besoins en matière d’information</a:t>
            </a:r>
            <a:endParaRPr lang="en-CA" dirty="0"/>
          </a:p>
          <a:p>
            <a:pPr lvl="1"/>
            <a:r>
              <a:rPr lang="fr-CA" dirty="0"/>
              <a:t>Accès à de l’information pertinente pour le besoin</a:t>
            </a:r>
            <a:endParaRPr lang="en-CA" dirty="0"/>
          </a:p>
          <a:p>
            <a:pPr lvl="1"/>
            <a:r>
              <a:rPr lang="fr-CA" dirty="0"/>
              <a:t>Évaluation de la qualité et de l’applicabilité de l’information</a:t>
            </a:r>
            <a:endParaRPr lang="en-CA" dirty="0"/>
          </a:p>
          <a:p>
            <a:pPr lvl="1"/>
            <a:r>
              <a:rPr lang="fr-CA" dirty="0"/>
              <a:t>Application de l'information au besoin</a:t>
            </a:r>
            <a:endParaRPr lang="en-CA" dirty="0"/>
          </a:p>
          <a:p>
            <a:pPr lvl="1"/>
            <a:r>
              <a:rPr lang="fr-CA" dirty="0"/>
              <a:t>Évaluation des résultats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13</a:t>
            </a:fld>
            <a:endParaRPr lang="en-CA"/>
          </a:p>
        </p:txBody>
      </p:sp>
    </p:spTree>
    <p:extLst>
      <p:ext uri="{BB962C8B-B14F-4D97-AF65-F5344CB8AC3E}">
        <p14:creationId xmlns:p14="http://schemas.microsoft.com/office/powerpoint/2010/main" val="2744030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chercheuses </a:t>
            </a:r>
            <a:r>
              <a:rPr lang="en-CA" sz="1200" dirty="0" smtClean="0"/>
              <a:t>9-10</a:t>
            </a:r>
            <a:endParaRPr lang="en-CA" sz="1200" dirty="0"/>
          </a:p>
        </p:txBody>
      </p:sp>
      <p:sp>
        <p:nvSpPr>
          <p:cNvPr id="3" name="Content Placeholder 2"/>
          <p:cNvSpPr>
            <a:spLocks noGrp="1"/>
          </p:cNvSpPr>
          <p:nvPr>
            <p:ph idx="1"/>
          </p:nvPr>
        </p:nvSpPr>
        <p:spPr/>
        <p:txBody>
          <a:bodyPr>
            <a:normAutofit fontScale="92500" lnSpcReduction="20000"/>
          </a:bodyPr>
          <a:lstStyle/>
          <a:p>
            <a:pPr lvl="0"/>
            <a:r>
              <a:rPr lang="fr-CA" dirty="0"/>
              <a:t>Au niveau de l’organisation, les infirmières peuvent :</a:t>
            </a:r>
            <a:endParaRPr lang="en-CA" dirty="0"/>
          </a:p>
          <a:p>
            <a:pPr lvl="1"/>
            <a:r>
              <a:rPr lang="fr-CA" dirty="0"/>
              <a:t>participer à des études de contrôle de la qualité portant sur les technologies de l’information et des communications en santé;</a:t>
            </a:r>
            <a:endParaRPr lang="en-CA" dirty="0"/>
          </a:p>
          <a:p>
            <a:pPr lvl="1"/>
            <a:r>
              <a:rPr lang="fr-CA" dirty="0"/>
              <a:t>participer à la mise à l’essai et à l’utilisation potentielle des technologies dans leur milieu de travail;</a:t>
            </a:r>
            <a:endParaRPr lang="en-CA" dirty="0"/>
          </a:p>
          <a:p>
            <a:pPr lvl="1"/>
            <a:r>
              <a:rPr lang="fr-CA" dirty="0"/>
              <a:t>recommander des lignes directrices sur les pratiques exemplaires pour les intégrer à des systèmes de santé cliniques qui reflètent les soins prodigués aux patients/clients </a:t>
            </a:r>
            <a:r>
              <a:rPr lang="fr-CA" dirty="0" smtClean="0"/>
              <a:t>de </a:t>
            </a:r>
            <a:r>
              <a:rPr lang="fr-CA" dirty="0"/>
              <a:t>l’établissement.</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14</a:t>
            </a:fld>
            <a:endParaRPr lang="en-C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chercheuses </a:t>
            </a:r>
            <a:r>
              <a:rPr lang="en-CA" sz="1200" dirty="0" smtClean="0"/>
              <a:t>(9-11)</a:t>
            </a:r>
            <a:endParaRPr lang="en-CA" sz="1200" dirty="0"/>
          </a:p>
        </p:txBody>
      </p:sp>
      <p:sp>
        <p:nvSpPr>
          <p:cNvPr id="3" name="Content Placeholder 2"/>
          <p:cNvSpPr>
            <a:spLocks noGrp="1"/>
          </p:cNvSpPr>
          <p:nvPr>
            <p:ph idx="1"/>
          </p:nvPr>
        </p:nvSpPr>
        <p:spPr>
          <a:xfrm>
            <a:off x="457200" y="1600200"/>
            <a:ext cx="8229600" cy="4853136"/>
          </a:xfrm>
        </p:spPr>
        <p:txBody>
          <a:bodyPr>
            <a:normAutofit fontScale="85000" lnSpcReduction="20000"/>
          </a:bodyPr>
          <a:lstStyle/>
          <a:p>
            <a:pPr lvl="0"/>
            <a:r>
              <a:rPr lang="fr-CA" dirty="0"/>
              <a:t>Sur un plan plus large, les secteurs prioritaires pour la recherche infirmière comprennent :</a:t>
            </a:r>
            <a:endParaRPr lang="en-CA" dirty="0"/>
          </a:p>
          <a:p>
            <a:pPr lvl="1"/>
            <a:r>
              <a:rPr lang="fr-CA" dirty="0"/>
              <a:t>l’effet des interventions infirmières sur la santé des patients/clients, tel que documenté dans les DSE;</a:t>
            </a:r>
            <a:endParaRPr lang="en-CA" dirty="0"/>
          </a:p>
          <a:p>
            <a:pPr lvl="1"/>
            <a:r>
              <a:rPr lang="fr-CA" dirty="0"/>
              <a:t>l’effet de l’utilisation des technologies de l’information et des communications en santé sur les relations entre les infirmières et les patients/clients, sur l’utilisation de lignes directrices sur la pratique clinique, etc.;</a:t>
            </a:r>
            <a:endParaRPr lang="en-CA" dirty="0"/>
          </a:p>
          <a:p>
            <a:pPr lvl="1"/>
            <a:r>
              <a:rPr lang="fr-CA" dirty="0"/>
              <a:t>des recommandations relatives à l’intégration et à l’utilisation des technologies de l’information et des communications en santé reposant sur des analyses documentaires;</a:t>
            </a:r>
            <a:endParaRPr lang="en-CA" dirty="0"/>
          </a:p>
          <a:p>
            <a:pPr lvl="1"/>
            <a:r>
              <a:rPr lang="fr-CA" dirty="0"/>
              <a:t>le calcul du rapport coûts-bénéfices de technologies particulières pour </a:t>
            </a:r>
            <a:r>
              <a:rPr lang="fr-CA" dirty="0" smtClean="0"/>
              <a:t>appuyer leur promotion.</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15</a:t>
            </a:fld>
            <a:endParaRPr lang="en-CA"/>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Exemple de recherche :</a:t>
            </a:r>
            <a:endParaRPr lang="en-CA" dirty="0"/>
          </a:p>
        </p:txBody>
      </p:sp>
      <p:sp>
        <p:nvSpPr>
          <p:cNvPr id="3" name="Content Placeholder 2"/>
          <p:cNvSpPr>
            <a:spLocks noGrp="1"/>
          </p:cNvSpPr>
          <p:nvPr>
            <p:ph idx="1"/>
          </p:nvPr>
        </p:nvSpPr>
        <p:spPr>
          <a:xfrm>
            <a:off x="457200" y="1600201"/>
            <a:ext cx="8229600" cy="2116832"/>
          </a:xfrm>
        </p:spPr>
        <p:txBody>
          <a:bodyPr>
            <a:normAutofit/>
          </a:bodyPr>
          <a:lstStyle/>
          <a:p>
            <a:r>
              <a:rPr lang="en-CA" dirty="0" smtClean="0"/>
              <a:t>Poe, S. (2011). Building nursing intellectual capital for safe use of information technology: a systematic review. </a:t>
            </a:r>
            <a:r>
              <a:rPr lang="en-CA" i="1" dirty="0" smtClean="0"/>
              <a:t>Journal Of Nursing Care Quality</a:t>
            </a:r>
            <a:r>
              <a:rPr lang="en-CA" dirty="0" smtClean="0"/>
              <a:t>, </a:t>
            </a:r>
            <a:r>
              <a:rPr lang="en-CA" i="1" dirty="0" smtClean="0"/>
              <a:t>26</a:t>
            </a:r>
            <a:r>
              <a:rPr lang="en-CA" dirty="0" smtClean="0"/>
              <a:t>(1), 4-12</a:t>
            </a:r>
          </a:p>
          <a:p>
            <a:endParaRPr lang="en-CA" dirty="0" smtClean="0"/>
          </a:p>
        </p:txBody>
      </p:sp>
      <p:sp>
        <p:nvSpPr>
          <p:cNvPr id="4" name="Slide Number Placeholder 3"/>
          <p:cNvSpPr>
            <a:spLocks noGrp="1"/>
          </p:cNvSpPr>
          <p:nvPr>
            <p:ph type="sldNum" sz="quarter" idx="12"/>
          </p:nvPr>
        </p:nvSpPr>
        <p:spPr/>
        <p:txBody>
          <a:bodyPr/>
          <a:lstStyle/>
          <a:p>
            <a:fld id="{DA19E587-56DA-4391-8DEC-ECC94B3095E6}" type="slidenum">
              <a:rPr lang="en-CA" smtClean="0"/>
              <a:pPr/>
              <a:t>16</a:t>
            </a:fld>
            <a:endParaRPr lang="en-CA"/>
          </a:p>
        </p:txBody>
      </p:sp>
      <p:pic>
        <p:nvPicPr>
          <p:cNvPr id="6" name="Picture 5" descr="NCQ cover.jpg"/>
          <p:cNvPicPr>
            <a:picLocks noChangeAspect="1"/>
          </p:cNvPicPr>
          <p:nvPr/>
        </p:nvPicPr>
        <p:blipFill>
          <a:blip r:embed="rId3" cstate="print"/>
          <a:stretch>
            <a:fillRect/>
          </a:stretch>
        </p:blipFill>
        <p:spPr>
          <a:xfrm>
            <a:off x="6869541" y="3356992"/>
            <a:ext cx="2132366" cy="2448272"/>
          </a:xfrm>
          <a:prstGeom prst="rect">
            <a:avLst/>
          </a:prstGeom>
        </p:spPr>
      </p:pic>
      <p:sp>
        <p:nvSpPr>
          <p:cNvPr id="5" name="TextBox 4"/>
          <p:cNvSpPr txBox="1"/>
          <p:nvPr/>
        </p:nvSpPr>
        <p:spPr>
          <a:xfrm>
            <a:off x="467544" y="3717032"/>
            <a:ext cx="6408712" cy="2831544"/>
          </a:xfrm>
          <a:prstGeom prst="rect">
            <a:avLst/>
          </a:prstGeom>
          <a:noFill/>
        </p:spPr>
        <p:txBody>
          <a:bodyPr wrap="square" rtlCol="0">
            <a:spAutoFit/>
          </a:bodyPr>
          <a:lstStyle/>
          <a:p>
            <a:pPr marL="360000" lvl="0" indent="-457200">
              <a:buFont typeface="Arial" panose="020B0604020202020204" pitchFamily="34" charset="0"/>
              <a:buChar char="•"/>
            </a:pPr>
            <a:r>
              <a:rPr lang="fr-CA" sz="3200" dirty="0" smtClean="0"/>
              <a:t>les </a:t>
            </a:r>
            <a:r>
              <a:rPr lang="fr-CA" sz="3200" dirty="0"/>
              <a:t>résultats ont identifié les menaces à la sécurité des patients, les compétences et les besoins en matière de soutien à l’utilisation des technologies de l’information.</a:t>
            </a:r>
            <a:endParaRPr lang="en-CA" sz="3200" dirty="0"/>
          </a:p>
          <a:p>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Revue des principaux points</a:t>
            </a:r>
            <a:endParaRPr lang="en-CA" dirty="0"/>
          </a:p>
        </p:txBody>
      </p:sp>
      <p:sp>
        <p:nvSpPr>
          <p:cNvPr id="3" name="Content Placeholder 2"/>
          <p:cNvSpPr>
            <a:spLocks noGrp="1"/>
          </p:cNvSpPr>
          <p:nvPr>
            <p:ph idx="1"/>
          </p:nvPr>
        </p:nvSpPr>
        <p:spPr/>
        <p:txBody>
          <a:bodyPr>
            <a:normAutofit fontScale="85000" lnSpcReduction="10000"/>
          </a:bodyPr>
          <a:lstStyle/>
          <a:p>
            <a:pPr lvl="0"/>
            <a:r>
              <a:rPr lang="fr-CA" dirty="0"/>
              <a:t>Les nouvelles technologies présentent des problèmes juridiques et éthiques qui doivent être réglés par l’adoption de politiques.</a:t>
            </a:r>
            <a:endParaRPr lang="en-CA" dirty="0"/>
          </a:p>
          <a:p>
            <a:pPr lvl="0"/>
            <a:r>
              <a:rPr lang="fr-CA" dirty="0"/>
              <a:t>Les gouvernements fédéraux et provinciaux, les organismes de réglementation des soins infirmiers et les employeurs ont créé des lois et des politiques relatives à la confidentialité et à la protection des renseignements personnels sur la santé.</a:t>
            </a:r>
            <a:endParaRPr lang="en-CA" dirty="0"/>
          </a:p>
          <a:p>
            <a:pPr lvl="0"/>
            <a:r>
              <a:rPr lang="fr-CA" dirty="0"/>
              <a:t>Les technologies présentent des occasions d’accroître la sécurité des patients, et les infirmières ont un grand rôle à jouer pour en assurer la concrétisation.</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17</a:t>
            </a:fld>
            <a:endParaRPr lang="en-CA"/>
          </a:p>
        </p:txBody>
      </p:sp>
    </p:spTree>
    <p:extLst>
      <p:ext uri="{BB962C8B-B14F-4D97-AF65-F5344CB8AC3E}">
        <p14:creationId xmlns:p14="http://schemas.microsoft.com/office/powerpoint/2010/main" val="29287620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Références</a:t>
            </a:r>
            <a:endParaRPr lang="en-CA" dirty="0"/>
          </a:p>
        </p:txBody>
      </p:sp>
      <p:sp>
        <p:nvSpPr>
          <p:cNvPr id="3" name="Content Placeholder 2"/>
          <p:cNvSpPr>
            <a:spLocks noGrp="1"/>
          </p:cNvSpPr>
          <p:nvPr>
            <p:ph idx="1"/>
          </p:nvPr>
        </p:nvSpPr>
        <p:spPr>
          <a:xfrm>
            <a:off x="457200" y="1268760"/>
            <a:ext cx="8229600" cy="4857403"/>
          </a:xfrm>
        </p:spPr>
        <p:txBody>
          <a:bodyPr>
            <a:noAutofit/>
          </a:bodyPr>
          <a:lstStyle/>
          <a:p>
            <a:pPr marL="514350" indent="-514350">
              <a:buFont typeface="+mj-lt"/>
              <a:buAutoNum type="arabicPeriod"/>
            </a:pPr>
            <a:r>
              <a:rPr lang="en-CA" sz="1100" dirty="0" err="1" smtClean="0"/>
              <a:t>Salzberg</a:t>
            </a:r>
            <a:r>
              <a:rPr lang="en-CA" sz="1100" dirty="0" smtClean="0"/>
              <a:t>, C. A., Jang, Y., </a:t>
            </a:r>
            <a:r>
              <a:rPr lang="en-CA" sz="1100" dirty="0" err="1" smtClean="0"/>
              <a:t>Rozenblum</a:t>
            </a:r>
            <a:r>
              <a:rPr lang="en-CA" sz="1100" dirty="0" smtClean="0"/>
              <a:t>, R., </a:t>
            </a:r>
            <a:r>
              <a:rPr lang="en-CA" sz="1100" dirty="0" err="1" smtClean="0"/>
              <a:t>Zimlichman</a:t>
            </a:r>
            <a:r>
              <a:rPr lang="en-CA" sz="1100" dirty="0" smtClean="0"/>
              <a:t>, E., </a:t>
            </a:r>
            <a:r>
              <a:rPr lang="en-CA" sz="1100" dirty="0" err="1" smtClean="0"/>
              <a:t>Tamblyn</a:t>
            </a:r>
            <a:r>
              <a:rPr lang="en-CA" sz="1100" dirty="0" smtClean="0"/>
              <a:t>, R., &amp; Bates, D. W. (2012). Policy initiatives for health information technology: A qualitative study of U.S. expectations and </a:t>
            </a:r>
            <a:r>
              <a:rPr lang="en-CA" sz="1100" dirty="0"/>
              <a:t>C</a:t>
            </a:r>
            <a:r>
              <a:rPr lang="en-CA" sz="1100" dirty="0" smtClean="0"/>
              <a:t>anada's experience.</a:t>
            </a:r>
            <a:r>
              <a:rPr lang="en-CA" sz="1100" i="1" dirty="0" smtClean="0"/>
              <a:t> International Journal of Medical Informatics, 81</a:t>
            </a:r>
            <a:r>
              <a:rPr lang="en-CA" sz="1100" dirty="0" smtClean="0"/>
              <a:t>(10), 713-722. </a:t>
            </a:r>
          </a:p>
          <a:p>
            <a:pPr marL="514350" indent="-514350">
              <a:buFont typeface="+mj-lt"/>
              <a:buAutoNum type="arabicPeriod"/>
            </a:pPr>
            <a:r>
              <a:rPr lang="en-CA" sz="1100" dirty="0" smtClean="0"/>
              <a:t>Scott, R.E.  (2007).  e-Records in health – preserving our future.  </a:t>
            </a:r>
            <a:r>
              <a:rPr lang="en-CA" sz="1100" i="1" dirty="0" smtClean="0"/>
              <a:t>International Journal of Medical Informatics, 76</a:t>
            </a:r>
            <a:r>
              <a:rPr lang="en-CA" sz="1100" dirty="0" smtClean="0"/>
              <a:t>(5-6), 427-431.</a:t>
            </a:r>
          </a:p>
          <a:p>
            <a:pPr marL="514350" indent="-514350">
              <a:buFont typeface="+mj-lt"/>
              <a:buAutoNum type="arabicPeriod"/>
            </a:pPr>
            <a:r>
              <a:rPr lang="en-CA" sz="1100" dirty="0" smtClean="0"/>
              <a:t>Office of the Privacy Commissioner of Canada.  (2012).  Legal information related to PIPEDA:  Substantially similar provincial legislation.  </a:t>
            </a:r>
            <a:r>
              <a:rPr lang="en-CA" sz="1100" dirty="0" err="1" smtClean="0"/>
              <a:t>Extrait</a:t>
            </a:r>
            <a:r>
              <a:rPr lang="en-CA" sz="1100" dirty="0" smtClean="0"/>
              <a:t> de:  </a:t>
            </a:r>
            <a:r>
              <a:rPr lang="en-CA" sz="1100" dirty="0" smtClean="0">
                <a:hlinkClick r:id="rId2"/>
              </a:rPr>
              <a:t>http://www.priv.gc.ca/leg_c/ legislation/ss_index_e.asp</a:t>
            </a:r>
            <a:endParaRPr lang="en-CA" sz="1100" dirty="0" smtClean="0"/>
          </a:p>
          <a:p>
            <a:pPr marL="514350" indent="-514350">
              <a:buFont typeface="+mj-lt"/>
              <a:buAutoNum type="arabicPeriod"/>
            </a:pPr>
            <a:r>
              <a:rPr lang="en-CA" sz="1100" dirty="0" smtClean="0"/>
              <a:t>Office of the Privacy Commissioner of Canada.  (2004).  Findings under the </a:t>
            </a:r>
            <a:r>
              <a:rPr lang="en-CA" sz="1100" i="1" dirty="0" smtClean="0"/>
              <a:t>Personal Information Protection and Electronic Documents Act</a:t>
            </a:r>
            <a:r>
              <a:rPr lang="en-CA" sz="1100" dirty="0" smtClean="0"/>
              <a:t> (PIPEDA).  </a:t>
            </a:r>
            <a:r>
              <a:rPr lang="en-CA" sz="1100" dirty="0" err="1" smtClean="0"/>
              <a:t>Extrait</a:t>
            </a:r>
            <a:r>
              <a:rPr lang="en-CA" sz="1100" dirty="0" smtClean="0"/>
              <a:t> de:  </a:t>
            </a:r>
            <a:r>
              <a:rPr lang="en-CA" sz="1100" dirty="0" smtClean="0">
                <a:hlinkClick r:id="rId3"/>
              </a:rPr>
              <a:t>http://www.priv.gc.ca/cf-dc/2003/cf-dc_030217_2_e.asp</a:t>
            </a:r>
            <a:endParaRPr lang="en-CA" sz="1100" dirty="0" smtClean="0"/>
          </a:p>
          <a:p>
            <a:pPr marL="514350" indent="-514350">
              <a:buFont typeface="+mj-lt"/>
              <a:buAutoNum type="arabicPeriod"/>
            </a:pPr>
            <a:r>
              <a:rPr lang="en-CA" sz="1100" dirty="0" smtClean="0"/>
              <a:t>Information and Privacy Commissioner of Ontario.   (2004, December).  A guide to the </a:t>
            </a:r>
            <a:r>
              <a:rPr lang="en-CA" sz="1100" i="1" dirty="0" smtClean="0"/>
              <a:t>Personal Health Information Protection Act</a:t>
            </a:r>
            <a:r>
              <a:rPr lang="en-CA" sz="1100" dirty="0" smtClean="0"/>
              <a:t>.  </a:t>
            </a:r>
            <a:r>
              <a:rPr lang="en-CA" sz="1100" dirty="0" err="1" smtClean="0"/>
              <a:t>Extrait</a:t>
            </a:r>
            <a:r>
              <a:rPr lang="en-CA" sz="1100" dirty="0" smtClean="0"/>
              <a:t> de:  </a:t>
            </a:r>
            <a:r>
              <a:rPr lang="en-CA" sz="1100" dirty="0" smtClean="0">
                <a:hlinkClick r:id="rId4"/>
              </a:rPr>
              <a:t>http://www.ipc.on.ca/images/ resources/hguide-e.pdf</a:t>
            </a:r>
            <a:endParaRPr lang="en-CA" sz="1100" dirty="0" smtClean="0"/>
          </a:p>
          <a:p>
            <a:pPr marL="514350" indent="-514350">
              <a:buFont typeface="+mj-lt"/>
              <a:buAutoNum type="arabicPeriod"/>
            </a:pPr>
            <a:r>
              <a:rPr lang="en-CA" sz="1100" dirty="0" smtClean="0"/>
              <a:t>Saskatchewan Registered Nurses Association.  (2007).  Standards and Foundation Competencies for the Practice of the Registered Nurse.  </a:t>
            </a:r>
            <a:r>
              <a:rPr lang="en-CA" sz="1100" dirty="0" err="1" smtClean="0"/>
              <a:t>Extrait</a:t>
            </a:r>
            <a:r>
              <a:rPr lang="en-CA" sz="1100" dirty="0" smtClean="0"/>
              <a:t> de: http:// </a:t>
            </a:r>
            <a:r>
              <a:rPr lang="en-CA" sz="1100" dirty="0" smtClean="0">
                <a:hlinkClick r:id="rId5"/>
              </a:rPr>
              <a:t>www.srna.org/images/ stories/pdfs/</a:t>
            </a:r>
            <a:r>
              <a:rPr lang="en-CA" sz="1100" dirty="0" err="1" smtClean="0">
                <a:hlinkClick r:id="rId5"/>
              </a:rPr>
              <a:t>nurse_resources</a:t>
            </a:r>
            <a:r>
              <a:rPr lang="en-CA" sz="1100" dirty="0" smtClean="0">
                <a:hlinkClick r:id="rId5"/>
              </a:rPr>
              <a:t>/standards_competencies.pdf</a:t>
            </a:r>
            <a:endParaRPr lang="en-CA" sz="1100" dirty="0" smtClean="0"/>
          </a:p>
          <a:p>
            <a:pPr marL="514350" indent="-514350">
              <a:buFont typeface="+mj-lt"/>
              <a:buAutoNum type="arabicPeriod"/>
            </a:pPr>
            <a:r>
              <a:rPr lang="en-CA" sz="1100" dirty="0" smtClean="0"/>
              <a:t>Canadian Nurses Association.  (2008).  Code of ethics for Registered Nurses.  </a:t>
            </a:r>
            <a:r>
              <a:rPr lang="en-CA" sz="1100" dirty="0" err="1" smtClean="0"/>
              <a:t>Extrait</a:t>
            </a:r>
            <a:r>
              <a:rPr lang="en-CA" sz="1100" smtClean="0"/>
              <a:t> de: </a:t>
            </a:r>
            <a:r>
              <a:rPr lang="en-CA" sz="1100" dirty="0" smtClean="0">
                <a:hlinkClick r:id="rId6"/>
              </a:rPr>
              <a:t>http://www.cna-aiic.ca/cna/documents/pdf/publications/Code_of_Ethics_2008_e.pdf</a:t>
            </a:r>
            <a:endParaRPr lang="en-CA" sz="1100" dirty="0" smtClean="0"/>
          </a:p>
          <a:p>
            <a:pPr marL="514350" indent="-514350">
              <a:buFont typeface="+mj-lt"/>
              <a:buAutoNum type="arabicPeriod"/>
            </a:pPr>
            <a:r>
              <a:rPr lang="en-CA" sz="1100" dirty="0" smtClean="0"/>
              <a:t>Benson, T. (2012-0425). </a:t>
            </a:r>
            <a:r>
              <a:rPr lang="en-CA" sz="1100" i="1" dirty="0" smtClean="0"/>
              <a:t>Principles of health interoperability HL7 and SNOMED</a:t>
            </a:r>
            <a:r>
              <a:rPr lang="en-CA" sz="1100" dirty="0" smtClean="0"/>
              <a:t> (2nd ed. ed.). New York: Springer. </a:t>
            </a:r>
          </a:p>
          <a:p>
            <a:pPr marL="514350" indent="-514350">
              <a:buFont typeface="+mj-lt"/>
              <a:buAutoNum type="arabicPeriod"/>
            </a:pPr>
            <a:r>
              <a:rPr lang="en-CA" sz="1100" dirty="0" smtClean="0"/>
              <a:t>Ball MJ, Douglas JV, &amp; Walker, PH.  (2011).  Nursing informatics, Where technology and caring meet (4</a:t>
            </a:r>
            <a:r>
              <a:rPr lang="en-CA" sz="1100" baseline="30000" dirty="0" smtClean="0"/>
              <a:t>th</a:t>
            </a:r>
            <a:r>
              <a:rPr lang="en-CA" sz="1100" dirty="0" smtClean="0"/>
              <a:t> </a:t>
            </a:r>
            <a:r>
              <a:rPr lang="en-CA" sz="1100" dirty="0" err="1" smtClean="0"/>
              <a:t>ed</a:t>
            </a:r>
            <a:r>
              <a:rPr lang="en-CA" sz="1100" dirty="0" smtClean="0"/>
              <a:t>).  London:  Springer.</a:t>
            </a:r>
          </a:p>
          <a:p>
            <a:pPr marL="514350" indent="-514350">
              <a:buFont typeface="+mj-lt"/>
              <a:buAutoNum type="arabicPeriod"/>
            </a:pPr>
            <a:r>
              <a:rPr lang="en-CA" sz="1100" dirty="0" smtClean="0"/>
              <a:t>Saba VK, &amp; McCormick, KA.  (2006).  Essentials of nursing informatics (4th </a:t>
            </a:r>
            <a:r>
              <a:rPr lang="en-CA" sz="1100" dirty="0" err="1" smtClean="0"/>
              <a:t>ed</a:t>
            </a:r>
            <a:r>
              <a:rPr lang="en-CA" sz="1100" dirty="0" smtClean="0"/>
              <a:t>).  United States of America:  McGraw-Hill Companies, Inc.</a:t>
            </a:r>
          </a:p>
          <a:p>
            <a:pPr marL="514350" indent="-514350">
              <a:buFont typeface="+mj-lt"/>
              <a:buAutoNum type="arabicPeriod"/>
            </a:pPr>
            <a:r>
              <a:rPr lang="en-US" sz="1100" dirty="0"/>
              <a:t>Borycki, E. M., </a:t>
            </a:r>
            <a:r>
              <a:rPr lang="en-US" sz="1100" dirty="0" err="1"/>
              <a:t>Kushniruk</a:t>
            </a:r>
            <a:r>
              <a:rPr lang="en-US" sz="1100" dirty="0"/>
              <a:t>, A. W., </a:t>
            </a:r>
            <a:r>
              <a:rPr lang="en-US" sz="1100" dirty="0" err="1"/>
              <a:t>Keay</a:t>
            </a:r>
            <a:r>
              <a:rPr lang="en-US" sz="1100" dirty="0"/>
              <a:t>, L., </a:t>
            </a:r>
            <a:r>
              <a:rPr lang="en-US" sz="1100" dirty="0" err="1"/>
              <a:t>Kuo</a:t>
            </a:r>
            <a:r>
              <a:rPr lang="en-US" sz="1100" dirty="0"/>
              <a:t>, A. (2009). A framework for diagnosing and identifying where technology-induced errors come from.  </a:t>
            </a:r>
            <a:r>
              <a:rPr lang="en-US" sz="1100" i="1" dirty="0"/>
              <a:t>Studies in Health Technology and Informatics, 148</a:t>
            </a:r>
            <a:r>
              <a:rPr lang="en-US" sz="1100" dirty="0"/>
              <a:t>, 95-101.</a:t>
            </a:r>
            <a:endParaRPr lang="en-CA" sz="1100" dirty="0"/>
          </a:p>
          <a:p>
            <a:pPr marL="514350" indent="-514350">
              <a:buFont typeface="+mj-lt"/>
              <a:buAutoNum type="arabicPeriod"/>
            </a:pPr>
            <a:r>
              <a:rPr lang="en-CA" sz="1100" dirty="0" smtClean="0"/>
              <a:t>Powell-Cope, G., Nelson, A.L., &amp; Patterson, E.S.  (2008).  Patient care safety and technology.  In </a:t>
            </a:r>
            <a:r>
              <a:rPr lang="en-CA" sz="1100" i="1" dirty="0" smtClean="0"/>
              <a:t>Agency for Healthcare Research Quality (AHRQ Publication  No. 08-0043).  </a:t>
            </a:r>
            <a:r>
              <a:rPr lang="en-CA" sz="1100" dirty="0" smtClean="0"/>
              <a:t>Rockville:  MD.</a:t>
            </a:r>
          </a:p>
          <a:p>
            <a:pPr marL="514350" indent="-514350">
              <a:buFont typeface="+mj-lt"/>
              <a:buAutoNum type="arabicPeriod"/>
            </a:pPr>
            <a:r>
              <a:rPr lang="en-CA" sz="1100" dirty="0" smtClean="0"/>
              <a:t>Zhang, </a:t>
            </a:r>
            <a:r>
              <a:rPr lang="en-CA" sz="1100" dirty="0" err="1" smtClean="0"/>
              <a:t>J.Patel</a:t>
            </a:r>
            <a:r>
              <a:rPr lang="en-CA" sz="1100" dirty="0" smtClean="0"/>
              <a:t>, V.L., Johnson, T.R., &amp; </a:t>
            </a:r>
            <a:r>
              <a:rPr lang="en-CA" sz="1100" dirty="0" err="1" smtClean="0"/>
              <a:t>Shortliffe</a:t>
            </a:r>
            <a:r>
              <a:rPr lang="en-CA" sz="1100" dirty="0" smtClean="0"/>
              <a:t>, E.H.  (2004).  A taxonomy of medical errors.  </a:t>
            </a:r>
            <a:r>
              <a:rPr lang="en-CA" sz="1100" i="1" dirty="0" smtClean="0"/>
              <a:t>Journal of Biomedical Informatics, 37</a:t>
            </a:r>
            <a:r>
              <a:rPr lang="en-CA" sz="1100" dirty="0" smtClean="0"/>
              <a:t> (3), 193-204.</a:t>
            </a:r>
          </a:p>
          <a:p>
            <a:pPr marL="514350" indent="-514350">
              <a:buFont typeface="+mj-lt"/>
              <a:buAutoNum type="arabicPeriod"/>
            </a:pPr>
            <a:r>
              <a:rPr lang="en-CA" sz="1100" dirty="0" err="1" smtClean="0"/>
              <a:t>Dumpel</a:t>
            </a:r>
            <a:r>
              <a:rPr lang="en-CA" sz="1100" dirty="0" smtClean="0"/>
              <a:t>, H.  (2005).  Technology and patient advocacy:  RNs must exercise independent judgement at all times.  </a:t>
            </a:r>
            <a:r>
              <a:rPr lang="en-CA" sz="1100" i="1" dirty="0" smtClean="0"/>
              <a:t>California Nurse, 101</a:t>
            </a:r>
            <a:r>
              <a:rPr lang="en-CA" sz="1100" dirty="0" smtClean="0"/>
              <a:t> (4), 18-19.</a:t>
            </a:r>
          </a:p>
        </p:txBody>
      </p:sp>
      <p:sp>
        <p:nvSpPr>
          <p:cNvPr id="4" name="Slide Number Placeholder 3"/>
          <p:cNvSpPr>
            <a:spLocks noGrp="1"/>
          </p:cNvSpPr>
          <p:nvPr>
            <p:ph type="sldNum" sz="quarter" idx="12"/>
          </p:nvPr>
        </p:nvSpPr>
        <p:spPr/>
        <p:txBody>
          <a:bodyPr/>
          <a:lstStyle/>
          <a:p>
            <a:fld id="{DA19E587-56DA-4391-8DEC-ECC94B3095E6}" type="slidenum">
              <a:rPr lang="en-CA" smtClean="0"/>
              <a:pPr/>
              <a:t>18</a:t>
            </a:fld>
            <a:endParaRPr lang="en-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9552" y="2060848"/>
            <a:ext cx="8229600" cy="1143000"/>
          </a:xfrm>
        </p:spPr>
        <p:txBody>
          <a:bodyPr>
            <a:normAutofit fontScale="90000"/>
          </a:bodyPr>
          <a:lstStyle/>
          <a:p>
            <a:pPr lvl="0"/>
            <a:r>
              <a:rPr lang="fr-CA" sz="3600" dirty="0"/>
              <a:t>« Il est impérieux du point de vue professionnel et éthique que les infirmières préviennent ou réduisent les risques d’accident. »</a:t>
            </a:r>
            <a:r>
              <a:rPr lang="fr-CA" dirty="0"/>
              <a:t/>
            </a:r>
            <a:br>
              <a:rPr lang="fr-CA" dirty="0"/>
            </a:br>
            <a:r>
              <a:rPr lang="fr-CA" dirty="0"/>
              <a:t>			</a:t>
            </a:r>
            <a:r>
              <a:rPr lang="fr-CA" sz="1800" dirty="0" smtClean="0"/>
              <a:t>- </a:t>
            </a:r>
            <a:r>
              <a:rPr lang="fr-CA" sz="1800" dirty="0"/>
              <a:t>Association des infirmières et infirmiers du Canada, 2012 </a:t>
            </a:r>
            <a:endParaRPr lang="en-CA" sz="18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2</a:t>
            </a:fld>
            <a:endParaRPr lang="en-CA"/>
          </a:p>
        </p:txBody>
      </p:sp>
    </p:spTree>
    <p:extLst>
      <p:ext uri="{BB962C8B-B14F-4D97-AF65-F5344CB8AC3E}">
        <p14:creationId xmlns:p14="http://schemas.microsoft.com/office/powerpoint/2010/main" val="3399876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Erreurs liées à la technologie </a:t>
            </a:r>
            <a:r>
              <a:rPr lang="en-CA" sz="1050" dirty="0" smtClean="0"/>
              <a:t>11</a:t>
            </a:r>
            <a:endParaRPr lang="en-CA" sz="1050" dirty="0"/>
          </a:p>
        </p:txBody>
      </p:sp>
      <p:sp>
        <p:nvSpPr>
          <p:cNvPr id="3" name="Content Placeholder 2"/>
          <p:cNvSpPr>
            <a:spLocks noGrp="1"/>
          </p:cNvSpPr>
          <p:nvPr>
            <p:ph idx="1"/>
          </p:nvPr>
        </p:nvSpPr>
        <p:spPr/>
        <p:txBody>
          <a:bodyPr/>
          <a:lstStyle/>
          <a:p>
            <a:r>
              <a:rPr lang="fr-CA" dirty="0"/>
              <a:t>Des erreurs liées à la technologie et des défaillances peuvent se produire pendant la mise à l’essai et/ou l’utilisation d’une technologie de la santé nouvelle ou existante. Toutefois, les patients/clients peuvent être protégés grâce à la détection et au signalement rapides de telles erreurs par les infirmières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3</a:t>
            </a:fld>
            <a:endParaRPr lang="en-CA"/>
          </a:p>
        </p:txBody>
      </p:sp>
    </p:spTree>
    <p:extLst>
      <p:ext uri="{BB962C8B-B14F-4D97-AF65-F5344CB8AC3E}">
        <p14:creationId xmlns:p14="http://schemas.microsoft.com/office/powerpoint/2010/main" val="2383342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922114"/>
          </a:xfrm>
        </p:spPr>
        <p:txBody>
          <a:bodyPr>
            <a:normAutofit fontScale="90000"/>
          </a:bodyPr>
          <a:lstStyle/>
          <a:p>
            <a:r>
              <a:rPr lang="fr-CA" sz="4000" dirty="0"/>
              <a:t>Infirmières dans le signalement </a:t>
            </a:r>
            <a:r>
              <a:rPr lang="fr-CA" sz="4000" dirty="0" smtClean="0"/>
              <a:t>des erreurs </a:t>
            </a:r>
            <a:r>
              <a:rPr lang="en-CA" sz="1200" dirty="0" smtClean="0"/>
              <a:t>12</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4</a:t>
            </a:fld>
            <a:endParaRPr lang="en-CA"/>
          </a:p>
        </p:txBody>
      </p:sp>
      <p:pic>
        <p:nvPicPr>
          <p:cNvPr id="6146" name="Picture 2" descr="C:\Users\Ella\AppData\Local\Microsoft\Windows\Temporary Internet Files\Content.IE5\1FQD7ZC5\MP900422405[1].jpg"/>
          <p:cNvPicPr>
            <a:picLocks noGrp="1" noChangeAspect="1" noChangeArrowheads="1"/>
          </p:cNvPicPr>
          <p:nvPr>
            <p:ph idx="1"/>
          </p:nvPr>
        </p:nvPicPr>
        <p:blipFill>
          <a:blip r:embed="rId2" cstate="print"/>
          <a:srcRect/>
          <a:stretch>
            <a:fillRect/>
          </a:stretch>
        </p:blipFill>
        <p:spPr bwMode="auto">
          <a:xfrm>
            <a:off x="10582" y="4646056"/>
            <a:ext cx="2401178" cy="1600160"/>
          </a:xfrm>
          <a:prstGeom prst="rect">
            <a:avLst/>
          </a:prstGeom>
          <a:noFill/>
        </p:spPr>
      </p:pic>
      <p:sp>
        <p:nvSpPr>
          <p:cNvPr id="6" name="TextBox 5"/>
          <p:cNvSpPr txBox="1"/>
          <p:nvPr/>
        </p:nvSpPr>
        <p:spPr>
          <a:xfrm>
            <a:off x="611560" y="1196752"/>
            <a:ext cx="7776864" cy="5755422"/>
          </a:xfrm>
          <a:prstGeom prst="rect">
            <a:avLst/>
          </a:prstGeom>
          <a:noFill/>
        </p:spPr>
        <p:txBody>
          <a:bodyPr wrap="square" rtlCol="0">
            <a:spAutoFit/>
          </a:bodyPr>
          <a:lstStyle/>
          <a:p>
            <a:pPr>
              <a:buFont typeface="Arial" pitchFamily="34" charset="0"/>
              <a:buChar char="•"/>
            </a:pPr>
            <a:r>
              <a:rPr lang="fr-CA" sz="2400" dirty="0"/>
              <a:t>Solutions de rechange (« </a:t>
            </a:r>
            <a:r>
              <a:rPr lang="fr-CA" sz="2400" dirty="0" err="1"/>
              <a:t>Work</a:t>
            </a:r>
            <a:r>
              <a:rPr lang="fr-CA" sz="2400" dirty="0"/>
              <a:t>-</a:t>
            </a:r>
            <a:r>
              <a:rPr lang="fr-CA" sz="2400" dirty="0" err="1"/>
              <a:t>arounds</a:t>
            </a:r>
            <a:r>
              <a:rPr lang="fr-CA" sz="2400" dirty="0"/>
              <a:t> ») </a:t>
            </a:r>
            <a:r>
              <a:rPr lang="fr-CA" sz="2400" dirty="0">
                <a:sym typeface="Wingdings"/>
              </a:rPr>
              <a:t></a:t>
            </a:r>
            <a:r>
              <a:rPr lang="fr-CA" sz="2400" dirty="0"/>
              <a:t> expression anglaise créée par Powell-</a:t>
            </a:r>
            <a:r>
              <a:rPr lang="fr-CA" sz="2400" dirty="0" err="1"/>
              <a:t>Cope</a:t>
            </a:r>
            <a:r>
              <a:rPr lang="fr-CA" sz="2400" dirty="0"/>
              <a:t> et des collègues pour décrire les remèdes rapides inventés par les infirmières pour </a:t>
            </a:r>
            <a:r>
              <a:rPr lang="fr-CA" sz="2400" dirty="0" smtClean="0"/>
              <a:t>résoudre des problèmes </a:t>
            </a:r>
            <a:br>
              <a:rPr lang="fr-CA" sz="2400" dirty="0" smtClean="0"/>
            </a:br>
            <a:endParaRPr lang="en-CA" sz="2400" dirty="0" smtClean="0">
              <a:sym typeface="Wingdings" pitchFamily="2" charset="2"/>
            </a:endParaRPr>
          </a:p>
          <a:p>
            <a:pPr marL="457200" lvl="0" indent="-457200">
              <a:buFont typeface="Arial" panose="020B0604020202020204" pitchFamily="34" charset="0"/>
              <a:buChar char="•"/>
            </a:pPr>
            <a:r>
              <a:rPr lang="fr-CA" sz="2400" dirty="0"/>
              <a:t>Bien que les solutions de rechange constituent un moyen attrayant de régler des problèmes technologiques, elles peuvent poser de graves menaces pour les soins et la sécurité des patients.</a:t>
            </a:r>
            <a:endParaRPr lang="en-CA" sz="2400" dirty="0"/>
          </a:p>
          <a:p>
            <a:pPr marL="3200400" lvl="6" indent="-457200">
              <a:buFont typeface="Arial" panose="020B0604020202020204" pitchFamily="34" charset="0"/>
              <a:buChar char="•"/>
            </a:pPr>
            <a:r>
              <a:rPr lang="fr-CA" sz="2400" dirty="0"/>
              <a:t>Les infirmières doivent signaler le mauvais fonctionnement et les erreurs conformément aux politiques de leur organisme.</a:t>
            </a:r>
            <a:endParaRPr lang="en-CA" sz="2400" dirty="0"/>
          </a:p>
          <a:p>
            <a:pPr marL="3200400" lvl="6" indent="-457200">
              <a:buFont typeface="Arial" panose="020B0604020202020204" pitchFamily="34" charset="0"/>
              <a:buChar char="•"/>
            </a:pPr>
            <a:endParaRPr lang="en-CA" sz="2800" dirty="0" smtClean="0">
              <a:sym typeface="Wingdings" pitchFamily="2" charset="2"/>
            </a:endParaRPr>
          </a:p>
          <a:p>
            <a:pPr>
              <a:buFont typeface="Arial" pitchFamily="34" charset="0"/>
              <a:buChar char="•"/>
            </a:pPr>
            <a:endParaRPr lang="en-CA" sz="2800" dirty="0"/>
          </a:p>
        </p:txBody>
      </p:sp>
    </p:spTree>
    <p:extLst>
      <p:ext uri="{BB962C8B-B14F-4D97-AF65-F5344CB8AC3E}">
        <p14:creationId xmlns:p14="http://schemas.microsoft.com/office/powerpoint/2010/main" val="2920793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a:t>Créer des TIC plus sécuritaires </a:t>
            </a:r>
            <a:r>
              <a:rPr lang="en-CA" sz="1200" dirty="0" smtClean="0"/>
              <a:t>13</a:t>
            </a:r>
            <a:endParaRPr lang="en-CA" sz="12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5</a:t>
            </a:fld>
            <a:endParaRPr lang="en-CA"/>
          </a:p>
        </p:txBody>
      </p:sp>
      <p:sp>
        <p:nvSpPr>
          <p:cNvPr id="3" name="Content Placeholder 2"/>
          <p:cNvSpPr>
            <a:spLocks noGrp="1"/>
          </p:cNvSpPr>
          <p:nvPr>
            <p:ph idx="1"/>
          </p:nvPr>
        </p:nvSpPr>
        <p:spPr/>
        <p:txBody>
          <a:bodyPr>
            <a:normAutofit/>
          </a:bodyPr>
          <a:lstStyle/>
          <a:p>
            <a:pPr lvl="0"/>
            <a:r>
              <a:rPr lang="fr-CA" dirty="0"/>
              <a:t>Les nouvelles technologies exigent un processus continu de conception, de mise à l’essai, d’évaluation et de restructuration en vue de répondre aux besoins changeants.</a:t>
            </a:r>
            <a:endParaRPr lang="en-CA" dirty="0"/>
          </a:p>
          <a:p>
            <a:endParaRPr lang="en-CA" dirty="0"/>
          </a:p>
          <a:p>
            <a:pPr lvl="0"/>
            <a:r>
              <a:rPr lang="fr-CA" dirty="0"/>
              <a:t>L’entretien continu est un élément crucial de la réduction des erreurs au niveau de l’individu et de la technologie.</a:t>
            </a:r>
            <a:endParaRPr lang="en-CA" dirty="0"/>
          </a:p>
          <a:p>
            <a:endParaRPr lang="en-CA" dirty="0"/>
          </a:p>
        </p:txBody>
      </p:sp>
    </p:spTree>
    <p:extLst>
      <p:ext uri="{BB962C8B-B14F-4D97-AF65-F5344CB8AC3E}">
        <p14:creationId xmlns:p14="http://schemas.microsoft.com/office/powerpoint/2010/main" val="1609261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sp>
        <p:nvSpPr>
          <p:cNvPr id="3" name="Content Placeholder 2"/>
          <p:cNvSpPr>
            <a:spLocks noGrp="1"/>
          </p:cNvSpPr>
          <p:nvPr>
            <p:ph idx="1"/>
          </p:nvPr>
        </p:nvSpPr>
        <p:spPr/>
        <p:txBody>
          <a:bodyPr>
            <a:normAutofit/>
          </a:bodyPr>
          <a:lstStyle/>
          <a:p>
            <a:pPr algn="ctr">
              <a:buNone/>
            </a:pPr>
            <a:endParaRPr lang="en-CA" sz="5400" dirty="0" smtClean="0"/>
          </a:p>
          <a:p>
            <a:pPr algn="ctr">
              <a:buNone/>
            </a:pPr>
            <a:r>
              <a:rPr lang="fr-CA" sz="5400" dirty="0"/>
              <a:t>La technologie remplacera-t-elle les infirmières</a:t>
            </a:r>
            <a:endParaRPr lang="en-CA" sz="54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6</a:t>
            </a:fld>
            <a:endParaRPr lang="en-CA"/>
          </a:p>
        </p:txBody>
      </p:sp>
    </p:spTree>
    <p:extLst>
      <p:ext uri="{BB962C8B-B14F-4D97-AF65-F5344CB8AC3E}">
        <p14:creationId xmlns:p14="http://schemas.microsoft.com/office/powerpoint/2010/main" val="8994486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dirty="0"/>
              <a:t>Technologie et jugement clinique </a:t>
            </a:r>
            <a:r>
              <a:rPr lang="en-CA" sz="1200" dirty="0" smtClean="0"/>
              <a:t>(14)</a:t>
            </a:r>
            <a:endParaRPr lang="en-CA" sz="12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7</a:t>
            </a:fld>
            <a:endParaRPr lang="en-CA"/>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61703067"/>
              </p:ext>
            </p:extLst>
          </p:nvPr>
        </p:nvGraphicFramePr>
        <p:xfrm>
          <a:off x="0" y="1124744"/>
          <a:ext cx="6228184" cy="5733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5436096" y="1700808"/>
            <a:ext cx="3312368" cy="5170646"/>
          </a:xfrm>
          <a:prstGeom prst="rect">
            <a:avLst/>
          </a:prstGeom>
          <a:noFill/>
        </p:spPr>
        <p:txBody>
          <a:bodyPr wrap="square" rtlCol="0">
            <a:spAutoFit/>
          </a:bodyPr>
          <a:lstStyle/>
          <a:p>
            <a:r>
              <a:rPr lang="fr-CA" sz="2400" dirty="0"/>
              <a:t>Les technologies de l’information et des communications dans le domaine de la santé </a:t>
            </a:r>
            <a:r>
              <a:rPr lang="fr-CA" sz="2400" dirty="0" smtClean="0"/>
              <a:t>:</a:t>
            </a:r>
            <a:r>
              <a:rPr lang="en-CA" sz="2400" dirty="0"/>
              <a:t/>
            </a:r>
            <a:br>
              <a:rPr lang="en-CA" sz="2400" dirty="0"/>
            </a:br>
            <a:endParaRPr lang="en-CA" sz="2400" dirty="0" smtClean="0"/>
          </a:p>
          <a:p>
            <a:pPr marL="800100" lvl="1" indent="-342900">
              <a:buFont typeface="Arial" panose="020B0604020202020204" pitchFamily="34" charset="0"/>
              <a:buChar char="•"/>
            </a:pPr>
            <a:r>
              <a:rPr lang="fr-CA" sz="2400" dirty="0"/>
              <a:t>devraient constituer un outil qui </a:t>
            </a:r>
            <a:r>
              <a:rPr lang="fr-CA" sz="2400" u="sng" dirty="0"/>
              <a:t>appuie</a:t>
            </a:r>
            <a:r>
              <a:rPr lang="fr-CA" sz="2400" dirty="0"/>
              <a:t> le jugement clinique des infirmières;</a:t>
            </a:r>
            <a:endParaRPr lang="en-CA" sz="2400" dirty="0"/>
          </a:p>
          <a:p>
            <a:pPr lvl="1"/>
            <a:endParaRPr lang="en-CA" sz="2400" dirty="0" smtClean="0"/>
          </a:p>
          <a:p>
            <a:pPr lvl="1">
              <a:buFont typeface="Arial" pitchFamily="34" charset="0"/>
              <a:buChar char="•"/>
            </a:pPr>
            <a:r>
              <a:rPr lang="en-CA" sz="2400" dirty="0" smtClean="0"/>
              <a:t>Ne devraient pas le </a:t>
            </a:r>
            <a:r>
              <a:rPr lang="en-CA" sz="2400" u="sng" dirty="0" err="1" smtClean="0"/>
              <a:t>remplacer</a:t>
            </a:r>
            <a:endParaRPr lang="en-CA" sz="2400" u="sng" dirty="0" smtClean="0"/>
          </a:p>
          <a:p>
            <a:endParaRPr lang="en-CA" dirty="0" smtClean="0"/>
          </a:p>
        </p:txBody>
      </p:sp>
    </p:spTree>
    <p:extLst>
      <p:ext uri="{BB962C8B-B14F-4D97-AF65-F5344CB8AC3E}">
        <p14:creationId xmlns:p14="http://schemas.microsoft.com/office/powerpoint/2010/main" val="3627280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défenseures des </a:t>
            </a:r>
            <a:r>
              <a:rPr lang="fr-CA" dirty="0" smtClean="0"/>
              <a:t>intérêts </a:t>
            </a:r>
            <a:r>
              <a:rPr lang="en-CA" sz="1200" dirty="0" smtClean="0"/>
              <a:t>9-10</a:t>
            </a:r>
            <a:endParaRPr lang="en-CA" sz="1200" dirty="0"/>
          </a:p>
        </p:txBody>
      </p:sp>
      <p:sp>
        <p:nvSpPr>
          <p:cNvPr id="3" name="Content Placeholder 2"/>
          <p:cNvSpPr>
            <a:spLocks noGrp="1"/>
          </p:cNvSpPr>
          <p:nvPr>
            <p:ph idx="1"/>
          </p:nvPr>
        </p:nvSpPr>
        <p:spPr/>
        <p:txBody>
          <a:bodyPr>
            <a:normAutofit fontScale="92500" lnSpcReduction="10000"/>
          </a:bodyPr>
          <a:lstStyle/>
          <a:p>
            <a:pPr lvl="0"/>
            <a:r>
              <a:rPr lang="fr-CA" dirty="0"/>
              <a:t>Les infirmières défendent les intérêts de leurs patients/clients en s’employant à obtenir les meilleurs résultats possibles pour leur santé, tels qu’ils les ont définis.</a:t>
            </a:r>
            <a:endParaRPr lang="en-CA" dirty="0"/>
          </a:p>
          <a:p>
            <a:pPr lvl="0"/>
            <a:r>
              <a:rPr lang="fr-CA" dirty="0"/>
              <a:t>Les technologies de l’information et des communications dans le domaine de la santé fournissent aux infirmières deux façons d’agir comme défenseures :</a:t>
            </a:r>
            <a:endParaRPr lang="en-CA" dirty="0"/>
          </a:p>
          <a:p>
            <a:pPr marL="971550" lvl="1" indent="-514350">
              <a:buFont typeface="+mj-lt"/>
              <a:buAutoNum type="arabicPeriod"/>
            </a:pPr>
            <a:r>
              <a:rPr lang="fr-CA" dirty="0"/>
              <a:t>Appuyer les soins individualisés</a:t>
            </a:r>
            <a:endParaRPr lang="en-CA" dirty="0"/>
          </a:p>
          <a:p>
            <a:pPr marL="971550" lvl="1" indent="-514350">
              <a:buFont typeface="+mj-lt"/>
              <a:buAutoNum type="arabicPeriod"/>
            </a:pPr>
            <a:r>
              <a:rPr lang="fr-CA" dirty="0"/>
              <a:t>Faciliter l’intégration des technologies</a:t>
            </a:r>
            <a:endParaRPr lang="en-CA" dirty="0"/>
          </a:p>
          <a:p>
            <a:pPr marL="971550" lvl="1" indent="-514350">
              <a:buFont typeface="+mj-lt"/>
              <a:buAutoNum type="arabicPeriod"/>
            </a:pP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8</a:t>
            </a:fld>
            <a:endParaRPr lang="en-C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a:t>Infirmières en tant que défenseures des intérêts </a:t>
            </a:r>
            <a:r>
              <a:rPr lang="en-CA" sz="1200" dirty="0" smtClean="0"/>
              <a:t>9-10</a:t>
            </a:r>
            <a:endParaRPr lang="en-CA" sz="1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6266343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DA19E587-56DA-4391-8DEC-ECC94B3095E6}" type="slidenum">
              <a:rPr lang="en-CA" smtClean="0"/>
              <a:pPr/>
              <a:t>9</a:t>
            </a:fld>
            <a:endParaRPr lang="en-C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2841</TotalTime>
  <Words>1430</Words>
  <Application>Microsoft Office PowerPoint</Application>
  <PresentationFormat>On-screen Show (4:3)</PresentationFormat>
  <Paragraphs>140</Paragraphs>
  <Slides>18</Slides>
  <Notes>11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Soins infirmiers et utilisation des TIC en santé</vt:lpstr>
      <vt:lpstr>« Il est impérieux du point de vue professionnel et éthique que les infirmières préviennent ou réduisent les risques d’accident. »    - Association des infirmières et infirmiers du Canada, 2012 </vt:lpstr>
      <vt:lpstr>Erreurs liées à la technologie 11</vt:lpstr>
      <vt:lpstr>Infirmières dans le signalement des erreurs 12</vt:lpstr>
      <vt:lpstr>Créer des TIC plus sécuritaires 13</vt:lpstr>
      <vt:lpstr>PowerPoint Presentation</vt:lpstr>
      <vt:lpstr>Technologie et jugement clinique (14)</vt:lpstr>
      <vt:lpstr>Infirmières en tant que défenseures des intérêts 9-10</vt:lpstr>
      <vt:lpstr>Infirmières en tant que défenseures des intérêts 9-10</vt:lpstr>
      <vt:lpstr>Infirmières en tant que défenseures des intérêts (9-10)</vt:lpstr>
      <vt:lpstr>Infirmières en tant que chercheuses 9-10</vt:lpstr>
      <vt:lpstr>La recherche infirmière peut prendre de nombreuses formes :</vt:lpstr>
      <vt:lpstr>Infirmières en tant que chercheuses …9</vt:lpstr>
      <vt:lpstr>Infirmières en tant que chercheuses 9-10</vt:lpstr>
      <vt:lpstr>Infirmières en tant que chercheuses (9-11)</vt:lpstr>
      <vt:lpstr>Exemple de recherche :</vt:lpstr>
      <vt:lpstr>Revue des principaux points</vt:lpstr>
      <vt:lpstr>Références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Ella</dc:creator>
  <cp:lastModifiedBy>Leah Jorgensen</cp:lastModifiedBy>
  <cp:revision>186</cp:revision>
  <dcterms:created xsi:type="dcterms:W3CDTF">2013-10-30T02:04:34Z</dcterms:created>
  <dcterms:modified xsi:type="dcterms:W3CDTF">2014-02-24T16:12:59Z</dcterms:modified>
</cp:coreProperties>
</file>