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8" r:id="rId3"/>
    <p:sldId id="259" r:id="rId4"/>
    <p:sldId id="260" r:id="rId5"/>
    <p:sldId id="261" r:id="rId6"/>
    <p:sldId id="269" r:id="rId7"/>
    <p:sldId id="267" r:id="rId8"/>
    <p:sldId id="268" r:id="rId9"/>
    <p:sldId id="263" r:id="rId10"/>
    <p:sldId id="262" r:id="rId11"/>
    <p:sldId id="265" r:id="rId12"/>
    <p:sldId id="270"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0000" autoAdjust="0"/>
  </p:normalViewPr>
  <p:slideViewPr>
    <p:cSldViewPr>
      <p:cViewPr varScale="1">
        <p:scale>
          <a:sx n="37" d="100"/>
          <a:sy n="37" d="100"/>
        </p:scale>
        <p:origin x="-1224" y="-78"/>
      </p:cViewPr>
      <p:guideLst>
        <p:guide orient="horz" pos="2160"/>
        <p:guide pos="2880"/>
      </p:guideLst>
    </p:cSldViewPr>
  </p:slideViewPr>
  <p:notesTextViewPr>
    <p:cViewPr>
      <p:scale>
        <a:sx n="125" d="100"/>
        <a:sy n="12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1695DC4-F3B8-4AB3-8468-B72F0AA17262}" type="datetimeFigureOut">
              <a:rPr lang="en-CA" smtClean="0"/>
              <a:pPr/>
              <a:t>24/02/2014</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BDD28A6-BA90-422A-9570-EFDFA15E7E9F}" type="slidenum">
              <a:rPr lang="en-CA" smtClean="0"/>
              <a:pPr/>
              <a:t>‹#›</a:t>
            </a:fld>
            <a:endParaRPr lang="en-CA"/>
          </a:p>
        </p:txBody>
      </p:sp>
    </p:spTree>
    <p:extLst>
      <p:ext uri="{BB962C8B-B14F-4D97-AF65-F5344CB8AC3E}">
        <p14:creationId xmlns:p14="http://schemas.microsoft.com/office/powerpoint/2010/main" val="19018739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www.priv.gc.ca/cf-dc/2003/cf-dc_030217_2_f.asp"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342900" lvl="0" indent="-342900">
              <a:lnSpc>
                <a:spcPct val="115000"/>
              </a:lnSpc>
              <a:spcAft>
                <a:spcPts val="1000"/>
              </a:spcAft>
              <a:buFont typeface="Arial"/>
              <a:buChar char="•"/>
              <a:tabLst>
                <a:tab pos="457200" algn="l"/>
              </a:tabLst>
            </a:pPr>
            <a:r>
              <a:rPr lang="fr-CA" sz="1200" dirty="0" smtClean="0">
                <a:effectLst/>
                <a:latin typeface="+mn-lt"/>
                <a:ea typeface="Calibri"/>
                <a:cs typeface="Times New Roman"/>
              </a:rPr>
              <a:t>Bien que la terminologie normalisée et la technologie évoluent dans l’élaboration de dossiers de santé électroniques et le système de santé clinique, les politiques doivent également évoluer afin de garantir que les renseignements personnels sur la santé sont gardés en sécurité et utilisés à leur plein potentiel.</a:t>
            </a:r>
            <a:endParaRPr lang="en-CA" sz="1200" dirty="0" smtClean="0">
              <a:effectLst/>
              <a:latin typeface="+mn-lt"/>
              <a:ea typeface="Calibri"/>
              <a:cs typeface="Times New Roman"/>
            </a:endParaRPr>
          </a:p>
          <a:p>
            <a:pPr marL="342900" lvl="0" indent="-342900">
              <a:lnSpc>
                <a:spcPct val="115000"/>
              </a:lnSpc>
              <a:spcAft>
                <a:spcPts val="1000"/>
              </a:spcAft>
              <a:buFont typeface="Arial"/>
              <a:buChar char="•"/>
              <a:tabLst>
                <a:tab pos="457200" algn="l"/>
              </a:tabLst>
            </a:pPr>
            <a:r>
              <a:rPr lang="fr-CA" sz="1200" dirty="0" smtClean="0">
                <a:effectLst/>
                <a:latin typeface="+mn-lt"/>
                <a:ea typeface="Calibri"/>
                <a:cs typeface="Times New Roman"/>
              </a:rPr>
              <a:t>Voici quelques défis que doivent relever les décideurs... (lire les questions de la diapositive)</a:t>
            </a:r>
            <a:endParaRPr lang="en-CA" sz="1200" dirty="0" smtClean="0">
              <a:effectLst/>
              <a:latin typeface="+mn-lt"/>
              <a:ea typeface="Calibri"/>
              <a:cs typeface="Times New Roman"/>
            </a:endParaRPr>
          </a:p>
          <a:p>
            <a:pPr marL="742950" lvl="1" indent="-285750">
              <a:lnSpc>
                <a:spcPct val="115000"/>
              </a:lnSpc>
              <a:spcAft>
                <a:spcPts val="1000"/>
              </a:spcAft>
              <a:buFont typeface="Arial"/>
              <a:buChar char="•"/>
              <a:tabLst>
                <a:tab pos="914400" algn="l"/>
              </a:tabLst>
            </a:pPr>
            <a:r>
              <a:rPr lang="fr-CA" sz="1200" dirty="0" smtClean="0">
                <a:effectLst/>
                <a:latin typeface="+mn-lt"/>
                <a:ea typeface="Calibri"/>
                <a:cs typeface="Times New Roman"/>
              </a:rPr>
              <a:t>Accès : Les professionnels de soins de santé au sein de quels établissements de santé? Médecins, infirmières, physiothérapeutes, travailleurs sociaux, nutritionnistes.... Qu'en est-il des massothérapeutes? Des chiropraticiens? Des réflexologistes? Etc.</a:t>
            </a:r>
            <a:endParaRPr lang="en-CA" sz="1200" dirty="0" smtClean="0">
              <a:effectLst/>
              <a:latin typeface="+mn-lt"/>
              <a:ea typeface="Calibri"/>
              <a:cs typeface="Times New Roman"/>
            </a:endParaRPr>
          </a:p>
          <a:p>
            <a:pPr marL="742950" lvl="1" indent="-285750">
              <a:lnSpc>
                <a:spcPct val="115000"/>
              </a:lnSpc>
              <a:spcAft>
                <a:spcPts val="1000"/>
              </a:spcAft>
              <a:buFont typeface="Arial"/>
              <a:buChar char="•"/>
              <a:tabLst>
                <a:tab pos="914400" algn="l"/>
              </a:tabLst>
            </a:pPr>
            <a:r>
              <a:rPr lang="fr-CA" sz="1200" dirty="0" smtClean="0">
                <a:effectLst/>
                <a:latin typeface="+mn-lt"/>
                <a:ea typeface="Calibri"/>
                <a:cs typeface="Times New Roman"/>
              </a:rPr>
              <a:t>Utilisation : Probablement pour la planification des soins au patient/client, établir les tendances de la santé d'un patient/client au fil du temps, mais qu'en est-il des études d'amélioration de la qualité au sein de l'établissement de santé? Est-ce que ces renseignements seront partagés avec d'autres établissements de santé pour une étude de recherche de sites multiples? Est-ce que les renseignements seront partagés avec des sociétés pharmaceutiques qui s’affairent à évaluer d’autres effets secondaires de médicaments? Etc.</a:t>
            </a:r>
            <a:endParaRPr lang="en-CA" sz="1200" dirty="0" smtClean="0">
              <a:effectLst/>
              <a:latin typeface="+mn-lt"/>
              <a:ea typeface="Calibri"/>
              <a:cs typeface="Times New Roman"/>
            </a:endParaRPr>
          </a:p>
          <a:p>
            <a:pPr marL="742950" lvl="1" indent="-285750">
              <a:lnSpc>
                <a:spcPct val="115000"/>
              </a:lnSpc>
              <a:spcAft>
                <a:spcPts val="1000"/>
              </a:spcAft>
              <a:buFont typeface="Arial"/>
              <a:buChar char="•"/>
              <a:tabLst>
                <a:tab pos="914400" algn="l"/>
              </a:tabLst>
            </a:pPr>
            <a:r>
              <a:rPr lang="fr-CA" sz="1200" dirty="0" smtClean="0">
                <a:effectLst/>
                <a:latin typeface="+mn-lt"/>
                <a:ea typeface="Calibri"/>
                <a:cs typeface="Times New Roman"/>
              </a:rPr>
              <a:t>Transport : Est-ce que les renseignements sur la santé seront accessibles et transportés électroniquement depuis un bureau satellite?</a:t>
            </a:r>
            <a:endParaRPr lang="en-CA" sz="1200" dirty="0" smtClean="0">
              <a:effectLst/>
              <a:latin typeface="+mn-lt"/>
              <a:ea typeface="Calibri"/>
              <a:cs typeface="Times New Roman"/>
            </a:endParaRPr>
          </a:p>
          <a:p>
            <a:pPr marL="742950" lvl="1" indent="-285750">
              <a:lnSpc>
                <a:spcPct val="115000"/>
              </a:lnSpc>
              <a:spcAft>
                <a:spcPts val="1000"/>
              </a:spcAft>
              <a:buFont typeface="Arial"/>
              <a:buChar char="•"/>
              <a:tabLst>
                <a:tab pos="914400" algn="l"/>
              </a:tabLst>
            </a:pPr>
            <a:r>
              <a:rPr lang="fr-CA" sz="1200" dirty="0" smtClean="0">
                <a:effectLst/>
                <a:latin typeface="+mn-lt"/>
                <a:ea typeface="Calibri"/>
                <a:cs typeface="Times New Roman"/>
              </a:rPr>
              <a:t>Entreposage/Stockage : Comment et à quel moment les systèmes seront-ils sauvegardés? À quelle fréquence les utilisateurs devront-ils changer leur mot de passe? Etc.</a:t>
            </a:r>
            <a:endParaRPr lang="en-CA" sz="1200" dirty="0" smtClean="0">
              <a:effectLst/>
              <a:latin typeface="+mn-lt"/>
              <a:ea typeface="Calibri"/>
              <a:cs typeface="Times New Roman"/>
            </a:endParaRPr>
          </a:p>
          <a:p>
            <a:pPr>
              <a:buFont typeface="Arial" pitchFamily="34" charset="0"/>
              <a:buNone/>
            </a:pPr>
            <a:endParaRPr lang="en-CA" sz="1800" dirty="0"/>
          </a:p>
        </p:txBody>
      </p:sp>
      <p:sp>
        <p:nvSpPr>
          <p:cNvPr id="4" name="Slide Number Placeholder 3"/>
          <p:cNvSpPr>
            <a:spLocks noGrp="1"/>
          </p:cNvSpPr>
          <p:nvPr>
            <p:ph type="sldNum" sz="quarter" idx="10"/>
          </p:nvPr>
        </p:nvSpPr>
        <p:spPr/>
        <p:txBody>
          <a:bodyPr/>
          <a:lstStyle/>
          <a:p>
            <a:fld id="{6BDD28A6-BA90-422A-9570-EFDFA15E7E9F}" type="slidenum">
              <a:rPr lang="en-CA" smtClean="0"/>
              <a:pPr/>
              <a:t>3</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342900" lvl="0" indent="-342900">
              <a:lnSpc>
                <a:spcPct val="115000"/>
              </a:lnSpc>
              <a:spcAft>
                <a:spcPts val="1000"/>
              </a:spcAft>
              <a:buFont typeface="Arial"/>
              <a:buChar char="•"/>
              <a:tabLst>
                <a:tab pos="457200" algn="l"/>
              </a:tabLst>
            </a:pPr>
            <a:r>
              <a:rPr lang="fr-CA" sz="1200" dirty="0" smtClean="0">
                <a:effectLst/>
                <a:latin typeface="+mn-lt"/>
                <a:ea typeface="Calibri"/>
                <a:cs typeface="Times New Roman"/>
              </a:rPr>
              <a:t>En plus de ces considérations d'ordre général, les décideurs au Canada ont certains autres aspects à prendre en compte :</a:t>
            </a:r>
            <a:endParaRPr lang="en-CA" sz="1200" dirty="0" smtClean="0">
              <a:effectLst/>
              <a:latin typeface="+mn-lt"/>
              <a:ea typeface="Calibri"/>
              <a:cs typeface="Times New Roman"/>
            </a:endParaRPr>
          </a:p>
          <a:p>
            <a:pPr marL="742950" lvl="1" indent="-285750">
              <a:lnSpc>
                <a:spcPct val="115000"/>
              </a:lnSpc>
              <a:spcAft>
                <a:spcPts val="1000"/>
              </a:spcAft>
              <a:buFont typeface="Arial"/>
              <a:buChar char="•"/>
              <a:tabLst>
                <a:tab pos="914400" algn="l"/>
              </a:tabLst>
            </a:pPr>
            <a:r>
              <a:rPr lang="fr-CA" sz="1200" dirty="0" smtClean="0">
                <a:effectLst/>
                <a:latin typeface="+mn-lt"/>
                <a:ea typeface="Calibri"/>
                <a:cs typeface="Times New Roman"/>
              </a:rPr>
              <a:t>Les différences entre les politiques et l'organisation des systèmes de soins de santé des provinces et des territoires.</a:t>
            </a:r>
            <a:endParaRPr lang="en-CA" sz="1200" dirty="0" smtClean="0">
              <a:effectLst/>
              <a:latin typeface="+mn-lt"/>
              <a:ea typeface="Calibri"/>
              <a:cs typeface="Times New Roman"/>
            </a:endParaRPr>
          </a:p>
          <a:p>
            <a:pPr marL="742950" lvl="1" indent="-285750">
              <a:lnSpc>
                <a:spcPct val="115000"/>
              </a:lnSpc>
              <a:spcAft>
                <a:spcPts val="1000"/>
              </a:spcAft>
              <a:buFont typeface="Arial"/>
              <a:buChar char="•"/>
              <a:tabLst>
                <a:tab pos="914400" algn="l"/>
              </a:tabLst>
            </a:pPr>
            <a:r>
              <a:rPr lang="fr-CA" sz="1200" dirty="0" smtClean="0">
                <a:effectLst/>
                <a:latin typeface="+mn-lt"/>
                <a:ea typeface="Calibri"/>
                <a:cs typeface="Times New Roman"/>
              </a:rPr>
              <a:t>Sans obliger toutes les provinces et tous les territoires (ainsi que les milieux de chaque province et territoire) à utiliser le même système électronique, les politiques doivent être souples afin de permettre certaines variations dans ces systèmes.</a:t>
            </a:r>
            <a:endParaRPr lang="en-CA" sz="1200" dirty="0" smtClean="0">
              <a:effectLst/>
              <a:latin typeface="+mn-lt"/>
              <a:ea typeface="Calibri"/>
              <a:cs typeface="Times New Roman"/>
            </a:endParaRPr>
          </a:p>
          <a:p>
            <a:pPr marL="742950" lvl="1" indent="-285750">
              <a:lnSpc>
                <a:spcPct val="115000"/>
              </a:lnSpc>
              <a:spcAft>
                <a:spcPts val="1000"/>
              </a:spcAft>
              <a:buFont typeface="Arial"/>
              <a:buChar char="•"/>
              <a:tabLst>
                <a:tab pos="914400" algn="l"/>
              </a:tabLst>
            </a:pPr>
            <a:r>
              <a:rPr lang="fr-CA" sz="1200" dirty="0" smtClean="0">
                <a:effectLst/>
                <a:latin typeface="+mn-lt"/>
                <a:ea typeface="Calibri"/>
                <a:cs typeface="Times New Roman"/>
              </a:rPr>
              <a:t>Les politiques doivent être assez précises pour être utiles dans l’orientation des pratiques et des décisions, mais trop de détails pourraient empêcher l'utilisation de méthodes novatrices.</a:t>
            </a:r>
            <a:endParaRPr lang="en-CA" sz="1200" dirty="0" smtClean="0">
              <a:effectLst/>
              <a:latin typeface="+mn-lt"/>
              <a:ea typeface="Calibri"/>
              <a:cs typeface="Times New Roman"/>
            </a:endParaRPr>
          </a:p>
          <a:p>
            <a:pPr marL="742950" lvl="1" indent="-285750">
              <a:lnSpc>
                <a:spcPct val="115000"/>
              </a:lnSpc>
              <a:spcAft>
                <a:spcPts val="1000"/>
              </a:spcAft>
              <a:buFont typeface="Arial"/>
              <a:buChar char="•"/>
              <a:tabLst>
                <a:tab pos="914400" algn="l"/>
              </a:tabLst>
            </a:pPr>
            <a:r>
              <a:rPr lang="fr-CA" sz="1200" dirty="0" smtClean="0">
                <a:effectLst/>
                <a:latin typeface="+mn-lt"/>
                <a:ea typeface="Calibri"/>
                <a:cs typeface="Times New Roman"/>
              </a:rPr>
              <a:t>Une bonne politique doit refléter les besoins de toutes les parties – par exemple, les infirmières doivent participer à l’élaboration des politiques afin de s'assurer qu’elles conviennent à la pratique infirmière.</a:t>
            </a:r>
            <a:endParaRPr lang="en-CA" sz="1200" dirty="0" smtClean="0">
              <a:effectLst/>
              <a:latin typeface="+mn-lt"/>
              <a:ea typeface="Calibri"/>
              <a:cs typeface="Times New Roman"/>
            </a:endParaRPr>
          </a:p>
          <a:p>
            <a:pPr>
              <a:buFont typeface="Arial" pitchFamily="34" charset="0"/>
              <a:buNone/>
            </a:pPr>
            <a:endParaRPr lang="en-CA" dirty="0"/>
          </a:p>
        </p:txBody>
      </p:sp>
      <p:sp>
        <p:nvSpPr>
          <p:cNvPr id="4" name="Slide Number Placeholder 3"/>
          <p:cNvSpPr>
            <a:spLocks noGrp="1"/>
          </p:cNvSpPr>
          <p:nvPr>
            <p:ph type="sldNum" sz="quarter" idx="10"/>
          </p:nvPr>
        </p:nvSpPr>
        <p:spPr/>
        <p:txBody>
          <a:bodyPr/>
          <a:lstStyle/>
          <a:p>
            <a:fld id="{6BDD28A6-BA90-422A-9570-EFDFA15E7E9F}" type="slidenum">
              <a:rPr lang="en-CA" smtClean="0"/>
              <a:pPr/>
              <a:t>4</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342900" lvl="0" indent="-342900">
              <a:lnSpc>
                <a:spcPct val="115000"/>
              </a:lnSpc>
              <a:spcAft>
                <a:spcPts val="1000"/>
              </a:spcAft>
              <a:buFont typeface="Arial"/>
              <a:buChar char="•"/>
              <a:tabLst>
                <a:tab pos="457200" algn="l"/>
              </a:tabLst>
            </a:pPr>
            <a:r>
              <a:rPr lang="fr-CA" sz="1200" dirty="0" smtClean="0">
                <a:effectLst/>
                <a:latin typeface="+mn-lt"/>
                <a:ea typeface="Calibri"/>
                <a:cs typeface="Times New Roman"/>
              </a:rPr>
              <a:t>Trois lois régissent l'accès aux renseignements personnels et la manière dont ils peuvent être utilisés.</a:t>
            </a:r>
            <a:endParaRPr lang="en-CA" sz="1200" dirty="0" smtClean="0">
              <a:effectLst/>
              <a:latin typeface="+mn-lt"/>
              <a:ea typeface="Calibri"/>
              <a:cs typeface="Times New Roman"/>
            </a:endParaRPr>
          </a:p>
          <a:p>
            <a:pPr marL="342900" lvl="0" indent="-342900">
              <a:lnSpc>
                <a:spcPct val="115000"/>
              </a:lnSpc>
              <a:spcAft>
                <a:spcPts val="1000"/>
              </a:spcAft>
              <a:buFont typeface="Arial"/>
              <a:buChar char="•"/>
              <a:tabLst>
                <a:tab pos="457200" algn="l"/>
              </a:tabLst>
            </a:pPr>
            <a:r>
              <a:rPr lang="fr-CA" sz="1200" dirty="0" smtClean="0">
                <a:effectLst/>
                <a:latin typeface="+mn-lt"/>
                <a:ea typeface="Calibri"/>
                <a:cs typeface="Times New Roman"/>
              </a:rPr>
              <a:t>Les provinces et les territoires peuvent mettre en application la LPRPDE ou choisir d'élaborer leur propre législation.</a:t>
            </a:r>
            <a:endParaRPr lang="en-CA" sz="1200" dirty="0" smtClean="0">
              <a:effectLst/>
              <a:latin typeface="+mn-lt"/>
              <a:ea typeface="Calibri"/>
              <a:cs typeface="Times New Roman"/>
            </a:endParaRPr>
          </a:p>
          <a:p>
            <a:pPr marL="342900" lvl="0" indent="-342900">
              <a:lnSpc>
                <a:spcPct val="115000"/>
              </a:lnSpc>
              <a:spcAft>
                <a:spcPts val="1000"/>
              </a:spcAft>
              <a:buFont typeface="Arial"/>
              <a:buChar char="•"/>
              <a:tabLst>
                <a:tab pos="457200" algn="l"/>
              </a:tabLst>
            </a:pPr>
            <a:r>
              <a:rPr lang="fr-CA" sz="1200" dirty="0" smtClean="0">
                <a:effectLst/>
                <a:latin typeface="+mn-lt"/>
                <a:ea typeface="Calibri"/>
                <a:cs typeface="Times New Roman"/>
              </a:rPr>
              <a:t>Voici les provinces qui disposent actuellement de leur propre version de la LPRPDE : Colombie-Britannique, Alberta, Québec, Ontario, Nouveau-Brunswick et Terre-Neuve-et-Labrador.</a:t>
            </a:r>
            <a:endParaRPr lang="en-CA" sz="1200" dirty="0" smtClean="0">
              <a:effectLst/>
              <a:latin typeface="+mn-lt"/>
              <a:ea typeface="Calibri"/>
              <a:cs typeface="Times New Roman"/>
            </a:endParaRPr>
          </a:p>
          <a:p>
            <a:endParaRPr lang="en-CA" dirty="0"/>
          </a:p>
        </p:txBody>
      </p:sp>
      <p:sp>
        <p:nvSpPr>
          <p:cNvPr id="4" name="Slide Number Placeholder 3"/>
          <p:cNvSpPr>
            <a:spLocks noGrp="1"/>
          </p:cNvSpPr>
          <p:nvPr>
            <p:ph type="sldNum" sz="quarter" idx="10"/>
          </p:nvPr>
        </p:nvSpPr>
        <p:spPr/>
        <p:txBody>
          <a:bodyPr/>
          <a:lstStyle/>
          <a:p>
            <a:fld id="{6BDD28A6-BA90-422A-9570-EFDFA15E7E9F}" type="slidenum">
              <a:rPr lang="en-CA" smtClean="0"/>
              <a:pPr/>
              <a:t>5</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342900" lvl="0" indent="-342900">
              <a:lnSpc>
                <a:spcPct val="115000"/>
              </a:lnSpc>
              <a:spcAft>
                <a:spcPts val="1000"/>
              </a:spcAft>
              <a:buFont typeface="Arial"/>
              <a:buChar char="•"/>
              <a:tabLst>
                <a:tab pos="457200" algn="l"/>
              </a:tabLst>
            </a:pPr>
            <a:r>
              <a:rPr lang="fr-CA" sz="1200" dirty="0" smtClean="0">
                <a:effectLst/>
                <a:latin typeface="+mn-lt"/>
                <a:ea typeface="Calibri"/>
                <a:cs typeface="Times New Roman"/>
              </a:rPr>
              <a:t>Les détails de cet exemple se trouvent à l'adresse suivante : </a:t>
            </a:r>
            <a:r>
              <a:rPr lang="fr-CA" sz="1200" u="sng" dirty="0" smtClean="0">
                <a:solidFill>
                  <a:srgbClr val="0000FF"/>
                </a:solidFill>
                <a:effectLst/>
                <a:latin typeface="+mn-lt"/>
                <a:ea typeface="Calibri"/>
                <a:cs typeface="Times New Roman"/>
                <a:hlinkClick r:id="rId3"/>
              </a:rPr>
              <a:t>http://www.priv.gc.ca/cf-dc/2003/cf-dc_030217_2_f.asp</a:t>
            </a:r>
            <a:r>
              <a:rPr lang="fr-CA" sz="1200" dirty="0" smtClean="0">
                <a:effectLst/>
                <a:latin typeface="+mn-lt"/>
                <a:ea typeface="Calibri"/>
                <a:cs typeface="Times New Roman"/>
              </a:rPr>
              <a:t> .</a:t>
            </a:r>
            <a:endParaRPr lang="en-CA" sz="1200" dirty="0" smtClean="0">
              <a:effectLst/>
              <a:latin typeface="+mn-lt"/>
              <a:ea typeface="Calibri"/>
              <a:cs typeface="Times New Roman"/>
            </a:endParaRPr>
          </a:p>
          <a:p>
            <a:pPr marL="342900" lvl="0" indent="-342900">
              <a:lnSpc>
                <a:spcPct val="115000"/>
              </a:lnSpc>
              <a:spcAft>
                <a:spcPts val="1000"/>
              </a:spcAft>
              <a:buFont typeface="Arial"/>
              <a:buChar char="•"/>
              <a:tabLst>
                <a:tab pos="457200" algn="l"/>
              </a:tabLst>
            </a:pPr>
            <a:r>
              <a:rPr lang="fr-CA" sz="1200" dirty="0" smtClean="0">
                <a:effectLst/>
                <a:latin typeface="+mn-lt"/>
                <a:ea typeface="Calibri"/>
                <a:cs typeface="Times New Roman"/>
              </a:rPr>
              <a:t>La LPRPDE s'applique à cette situation puisque l’entreprise de télécommunications est une agence fédérale, laquelle demande la collecte et l'examen des renseignements personnels d'un employé.</a:t>
            </a:r>
            <a:endParaRPr lang="en-CA" sz="1200" dirty="0" smtClean="0">
              <a:effectLst/>
              <a:latin typeface="+mn-lt"/>
              <a:ea typeface="Calibri"/>
              <a:cs typeface="Times New Roman"/>
            </a:endParaRPr>
          </a:p>
          <a:p>
            <a:pPr marL="342900" lvl="0" indent="-342900">
              <a:lnSpc>
                <a:spcPct val="115000"/>
              </a:lnSpc>
              <a:spcAft>
                <a:spcPts val="1000"/>
              </a:spcAft>
              <a:buFont typeface="Arial"/>
              <a:buChar char="•"/>
              <a:tabLst>
                <a:tab pos="457200" algn="l"/>
              </a:tabLst>
            </a:pPr>
            <a:r>
              <a:rPr lang="fr-CA" sz="1200" dirty="0" smtClean="0">
                <a:effectLst/>
                <a:latin typeface="+mn-lt"/>
                <a:ea typeface="Calibri"/>
                <a:cs typeface="Times New Roman"/>
              </a:rPr>
              <a:t>Aperçu de la situation (tel que souligné sur le site Web) : L'enquête a révélé que la politique du milieu de travail précise que l'employé doit donner son consentement pour que son fournisseur de soins de santé transmette des renseignements médicaux personnels à son employeur et qu'en fonction des renseignements sur sa santé, l'employé sera affecté dans des secteurs qui sont compatibles à ses besoins de santé. L'employé est parti en congé de maladie en 2001 et a autorisé son médecin de famille à transmettre des renseignements sur son état de santé et ses capacités de travail à son employeur. Le personnel de santé et sécurité au travail a demandé des renseignements supplémentaires, car le médecin de l'employé n'avait pas fourni de données sur le pronostic de rétablissement de l'employé. Ce dernier avait été affecté dans son poste actuel en raison d'une autre blessure survenue il y a plusieurs années. Son employeur a demandé à ce que l'employé soit évalué par un médecin généraliste indépendant pour obtenir des renseignements additionnels sur ses capacités au travail. L'employé s'est plaint que son employeur tentait de recueillir plus de renseignements que nécessaire lors de cette deuxième évaluation.</a:t>
            </a:r>
            <a:endParaRPr lang="en-CA" sz="1200" dirty="0" smtClean="0">
              <a:effectLst/>
              <a:latin typeface="+mn-lt"/>
              <a:ea typeface="Calibri"/>
              <a:cs typeface="Times New Roman"/>
            </a:endParaRPr>
          </a:p>
          <a:p>
            <a:pPr marL="342900" lvl="0" indent="-342900">
              <a:lnSpc>
                <a:spcPct val="115000"/>
              </a:lnSpc>
              <a:spcAft>
                <a:spcPts val="1000"/>
              </a:spcAft>
              <a:buFont typeface="Arial"/>
              <a:buChar char="•"/>
              <a:tabLst>
                <a:tab pos="457200" algn="l"/>
              </a:tabLst>
            </a:pPr>
            <a:r>
              <a:rPr lang="fr-CA" sz="1200" dirty="0" smtClean="0">
                <a:effectLst/>
                <a:latin typeface="+mn-lt"/>
                <a:ea typeface="Calibri"/>
                <a:cs typeface="Times New Roman"/>
              </a:rPr>
              <a:t>*Posez la question suivante : Est-ce que l'entreprise demande trop de renseignements ou est-ce l'employé qui empêche son employeur de mieux comprendre son état de santé afin de trouver un poste qui lui convient?</a:t>
            </a:r>
            <a:endParaRPr lang="en-CA" sz="1200" dirty="0" smtClean="0">
              <a:effectLst/>
              <a:latin typeface="+mn-lt"/>
              <a:ea typeface="Calibri"/>
              <a:cs typeface="Times New Roman"/>
            </a:endParaRPr>
          </a:p>
          <a:p>
            <a:pPr marL="342900" lvl="0" indent="-342900">
              <a:lnSpc>
                <a:spcPct val="115000"/>
              </a:lnSpc>
              <a:spcAft>
                <a:spcPts val="1000"/>
              </a:spcAft>
              <a:buFont typeface="Arial"/>
              <a:buChar char="•"/>
              <a:tabLst>
                <a:tab pos="457200" algn="l"/>
              </a:tabLst>
            </a:pPr>
            <a:r>
              <a:rPr lang="fr-CA" sz="1200" dirty="0" smtClean="0">
                <a:effectLst/>
                <a:latin typeface="+mn-lt"/>
                <a:ea typeface="Calibri"/>
                <a:cs typeface="Times New Roman"/>
              </a:rPr>
              <a:t>Résultat (selon le site Web) : Compte tenu du besoin de l'employeur de connaître le pronostic pour réaffecter adéquatement l'employé, il a été conclu que la plainte de l'employé à l’effet que son employeur demandait trop de renseignements personnels sur la santé n’était pas fondée.  </a:t>
            </a:r>
            <a:endParaRPr lang="en-CA" sz="1200" dirty="0" smtClean="0">
              <a:effectLst/>
              <a:latin typeface="+mn-lt"/>
              <a:ea typeface="Calibri"/>
              <a:cs typeface="Times New Roman"/>
            </a:endParaRPr>
          </a:p>
          <a:p>
            <a:pPr>
              <a:buFont typeface="Arial" pitchFamily="34" charset="0"/>
              <a:buNone/>
            </a:pPr>
            <a:endParaRPr lang="en-CA" dirty="0"/>
          </a:p>
        </p:txBody>
      </p:sp>
      <p:sp>
        <p:nvSpPr>
          <p:cNvPr id="4" name="Slide Number Placeholder 3"/>
          <p:cNvSpPr>
            <a:spLocks noGrp="1"/>
          </p:cNvSpPr>
          <p:nvPr>
            <p:ph type="sldNum" sz="quarter" idx="10"/>
          </p:nvPr>
        </p:nvSpPr>
        <p:spPr/>
        <p:txBody>
          <a:bodyPr/>
          <a:lstStyle/>
          <a:p>
            <a:fld id="{6BDD28A6-BA90-422A-9570-EFDFA15E7E9F}" type="slidenum">
              <a:rPr lang="en-CA" smtClean="0"/>
              <a:pPr/>
              <a:t>7</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342900" lvl="0" indent="-342900">
              <a:lnSpc>
                <a:spcPct val="115000"/>
              </a:lnSpc>
              <a:spcAft>
                <a:spcPts val="1000"/>
              </a:spcAft>
              <a:buFont typeface="Arial"/>
              <a:buChar char="•"/>
              <a:tabLst>
                <a:tab pos="457200" algn="l"/>
              </a:tabLst>
            </a:pPr>
            <a:r>
              <a:rPr lang="fr-CA" sz="1200" dirty="0" smtClean="0">
                <a:effectLst/>
                <a:latin typeface="+mn-lt"/>
                <a:ea typeface="Calibri"/>
                <a:cs typeface="Times New Roman"/>
              </a:rPr>
              <a:t>Les détails de cette étude de cas se trouvent à l'adresse suivante : http://www.ipc.on.ca/images/resources/hguide-f.pdf (page 7).</a:t>
            </a:r>
            <a:endParaRPr lang="en-CA" sz="1200" dirty="0" smtClean="0">
              <a:effectLst/>
              <a:latin typeface="+mn-lt"/>
              <a:ea typeface="Calibri"/>
              <a:cs typeface="Times New Roman"/>
            </a:endParaRPr>
          </a:p>
          <a:p>
            <a:pPr marL="342900" lvl="0" indent="-342900">
              <a:lnSpc>
                <a:spcPct val="115000"/>
              </a:lnSpc>
              <a:spcAft>
                <a:spcPts val="1000"/>
              </a:spcAft>
              <a:buFont typeface="Arial"/>
              <a:buChar char="•"/>
              <a:tabLst>
                <a:tab pos="457200" algn="l"/>
              </a:tabLst>
            </a:pPr>
            <a:r>
              <a:rPr lang="fr-CA" sz="1200" dirty="0" smtClean="0">
                <a:effectLst/>
                <a:latin typeface="+mn-lt"/>
                <a:ea typeface="Calibri"/>
                <a:cs typeface="Times New Roman"/>
              </a:rPr>
              <a:t>Cette </a:t>
            </a:r>
            <a:r>
              <a:rPr lang="fr-CA" sz="1200" i="1" dirty="0" smtClean="0">
                <a:effectLst/>
                <a:latin typeface="+mn-lt"/>
                <a:ea typeface="Calibri"/>
                <a:cs typeface="Times New Roman"/>
              </a:rPr>
              <a:t>Loi</a:t>
            </a:r>
            <a:r>
              <a:rPr lang="fr-CA" sz="1200" dirty="0" smtClean="0">
                <a:effectLst/>
                <a:latin typeface="+mn-lt"/>
                <a:ea typeface="Calibri"/>
                <a:cs typeface="Times New Roman"/>
              </a:rPr>
              <a:t> définit les « renseignements personnels sur la santé » comme étant des « renseignements qui ont trait à la fourniture de soins de santé à un particulier » (page 7).</a:t>
            </a:r>
            <a:endParaRPr lang="en-CA" sz="1200" dirty="0" smtClean="0">
              <a:effectLst/>
              <a:latin typeface="+mn-lt"/>
              <a:ea typeface="Calibri"/>
              <a:cs typeface="Times New Roman"/>
            </a:endParaRPr>
          </a:p>
          <a:p>
            <a:pPr marL="342900" lvl="0" indent="-342900">
              <a:lnSpc>
                <a:spcPct val="115000"/>
              </a:lnSpc>
              <a:spcAft>
                <a:spcPts val="1000"/>
              </a:spcAft>
              <a:buFont typeface="Arial"/>
              <a:buChar char="•"/>
              <a:tabLst>
                <a:tab pos="457200" algn="l"/>
              </a:tabLst>
            </a:pPr>
            <a:r>
              <a:rPr lang="fr-CA" sz="1200" dirty="0" smtClean="0">
                <a:effectLst/>
                <a:latin typeface="+mn-lt"/>
                <a:ea typeface="Calibri"/>
                <a:cs typeface="Times New Roman"/>
              </a:rPr>
              <a:t>*Posez la question suivante : S’agit-il d'une situation touchant des renseignements personnels sur la santé? Réponse : Oui, les résultats de test de l'employé pour établir les taux de toxines respectent la définition. </a:t>
            </a:r>
            <a:endParaRPr lang="en-CA" sz="1200" dirty="0" smtClean="0">
              <a:effectLst/>
              <a:latin typeface="+mn-lt"/>
              <a:ea typeface="Calibri"/>
              <a:cs typeface="Times New Roman"/>
            </a:endParaRPr>
          </a:p>
          <a:p>
            <a:pPr marL="342900" lvl="0" indent="-342900">
              <a:lnSpc>
                <a:spcPct val="115000"/>
              </a:lnSpc>
              <a:spcAft>
                <a:spcPts val="1000"/>
              </a:spcAft>
              <a:buFont typeface="Arial"/>
              <a:buChar char="•"/>
              <a:tabLst>
                <a:tab pos="457200" algn="l"/>
              </a:tabLst>
            </a:pPr>
            <a:r>
              <a:rPr lang="fr-CA" sz="1200" dirty="0" smtClean="0">
                <a:effectLst/>
                <a:latin typeface="+mn-lt"/>
                <a:ea typeface="Calibri"/>
                <a:cs typeface="Times New Roman"/>
              </a:rPr>
              <a:t>La </a:t>
            </a:r>
            <a:r>
              <a:rPr lang="fr-CA" sz="1200" i="1" dirty="0" smtClean="0">
                <a:effectLst/>
                <a:latin typeface="+mn-lt"/>
                <a:ea typeface="Calibri"/>
                <a:cs typeface="Times New Roman"/>
              </a:rPr>
              <a:t>Loi</a:t>
            </a:r>
            <a:r>
              <a:rPr lang="fr-CA" sz="1200" dirty="0" smtClean="0">
                <a:effectLst/>
                <a:latin typeface="+mn-lt"/>
                <a:ea typeface="Calibri"/>
                <a:cs typeface="Times New Roman"/>
              </a:rPr>
              <a:t> s'applique aux « dépositaires de renseignements sur la santé » et aux « mandataires des dépositaires.</a:t>
            </a:r>
            <a:endParaRPr lang="en-CA" sz="1200" dirty="0" smtClean="0">
              <a:effectLst/>
              <a:latin typeface="+mn-lt"/>
              <a:ea typeface="Calibri"/>
              <a:cs typeface="Times New Roman"/>
            </a:endParaRPr>
          </a:p>
          <a:p>
            <a:pPr marL="742950" lvl="1" indent="-285750">
              <a:lnSpc>
                <a:spcPct val="115000"/>
              </a:lnSpc>
              <a:spcAft>
                <a:spcPts val="1000"/>
              </a:spcAft>
              <a:buFont typeface="Arial"/>
              <a:buChar char="•"/>
              <a:tabLst>
                <a:tab pos="914400" algn="l"/>
              </a:tabLst>
            </a:pPr>
            <a:r>
              <a:rPr lang="fr-CA" sz="1200" dirty="0" smtClean="0">
                <a:effectLst/>
                <a:latin typeface="+mn-lt"/>
                <a:ea typeface="Calibri"/>
                <a:cs typeface="Times New Roman"/>
              </a:rPr>
              <a:t>« Dépositaires » : Comprennent les personnes qui fournissent des services de soins de santé en échange de paiement (peu importe si les soins sont payés par une organisation publique ou privée).</a:t>
            </a:r>
            <a:endParaRPr lang="en-CA" sz="1200" dirty="0" smtClean="0">
              <a:effectLst/>
              <a:latin typeface="+mn-lt"/>
              <a:ea typeface="Calibri"/>
              <a:cs typeface="Times New Roman"/>
            </a:endParaRPr>
          </a:p>
          <a:p>
            <a:pPr marL="742950" lvl="1" indent="-285750">
              <a:lnSpc>
                <a:spcPct val="115000"/>
              </a:lnSpc>
              <a:spcAft>
                <a:spcPts val="1000"/>
              </a:spcAft>
              <a:buFont typeface="Arial"/>
              <a:buChar char="•"/>
              <a:tabLst>
                <a:tab pos="914400" algn="l"/>
              </a:tabLst>
            </a:pPr>
            <a:r>
              <a:rPr lang="fr-CA" sz="1200" dirty="0" smtClean="0">
                <a:effectLst/>
                <a:latin typeface="+mn-lt"/>
                <a:ea typeface="Calibri"/>
                <a:cs typeface="Times New Roman"/>
              </a:rPr>
              <a:t>« Mandataires » : Personnes qui travaillent au nom d'un dépositaire de renseignements sur la santé (p. ex., employés, bénévoles, etc.) (page 7).</a:t>
            </a:r>
            <a:endParaRPr lang="en-CA" sz="1200" dirty="0" smtClean="0">
              <a:effectLst/>
              <a:latin typeface="+mn-lt"/>
              <a:ea typeface="Calibri"/>
              <a:cs typeface="Times New Roman"/>
            </a:endParaRPr>
          </a:p>
          <a:p>
            <a:pPr>
              <a:lnSpc>
                <a:spcPct val="115000"/>
              </a:lnSpc>
              <a:spcAft>
                <a:spcPts val="1000"/>
              </a:spcAft>
            </a:pPr>
            <a:r>
              <a:rPr lang="fr-CA" sz="1200" dirty="0" smtClean="0">
                <a:effectLst/>
                <a:latin typeface="+mn-lt"/>
                <a:ea typeface="Calibri"/>
                <a:cs typeface="Times New Roman"/>
              </a:rPr>
              <a:t>L'infirmière est-elle une « dépositaire de renseignements sur la santé », une « mandataire » ou aucune des deux? – Réponse : L'infirmière est une dépositaire de renseignements sur la santé car elle a accès aux renseignements personnels sur la santé de l’employé (p. ex., taux de toxine) et fournit des services de santé (p. ex., évaluation de la sécurité au travail des employés et intervention par le truchement de recommandation d'affectation).	</a:t>
            </a:r>
            <a:endParaRPr lang="en-CA" sz="1200" dirty="0" smtClean="0">
              <a:effectLst/>
              <a:latin typeface="+mn-lt"/>
              <a:ea typeface="Calibri"/>
              <a:cs typeface="Times New Roman"/>
            </a:endParaRPr>
          </a:p>
          <a:p>
            <a:pPr>
              <a:buFont typeface="Arial" pitchFamily="34" charset="0"/>
              <a:buNone/>
            </a:pPr>
            <a:endParaRPr lang="en-CA" dirty="0"/>
          </a:p>
        </p:txBody>
      </p:sp>
      <p:sp>
        <p:nvSpPr>
          <p:cNvPr id="4" name="Slide Number Placeholder 3"/>
          <p:cNvSpPr>
            <a:spLocks noGrp="1"/>
          </p:cNvSpPr>
          <p:nvPr>
            <p:ph type="sldNum" sz="quarter" idx="10"/>
          </p:nvPr>
        </p:nvSpPr>
        <p:spPr/>
        <p:txBody>
          <a:bodyPr/>
          <a:lstStyle/>
          <a:p>
            <a:fld id="{6BDD28A6-BA90-422A-9570-EFDFA15E7E9F}" type="slidenum">
              <a:rPr lang="en-CA" smtClean="0"/>
              <a:pPr/>
              <a:t>8</a:t>
            </a:fld>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342900" lvl="0" indent="-342900">
              <a:lnSpc>
                <a:spcPct val="115000"/>
              </a:lnSpc>
              <a:spcAft>
                <a:spcPts val="1000"/>
              </a:spcAft>
              <a:buFont typeface="Arial"/>
              <a:buChar char="•"/>
              <a:tabLst>
                <a:tab pos="457200" algn="l"/>
              </a:tabLst>
            </a:pPr>
            <a:r>
              <a:rPr lang="fr-CA" sz="1200" dirty="0" smtClean="0">
                <a:effectLst/>
                <a:latin typeface="+mn-lt"/>
                <a:ea typeface="Calibri"/>
                <a:cs typeface="Times New Roman"/>
              </a:rPr>
              <a:t>En lisant la norme, vous constaterez qu'elle fait explicitement mention de la protection des renseignements personnels du patient/client stockés en format électronique, en plus de rappeler aux infirmières de se conformer aux politiques organisationnelles relatives à la protection de la vie privée.</a:t>
            </a:r>
            <a:endParaRPr lang="en-CA" sz="1200" dirty="0">
              <a:effectLst/>
              <a:latin typeface="+mn-lt"/>
              <a:ea typeface="Calibri"/>
              <a:cs typeface="Times New Roman"/>
            </a:endParaRPr>
          </a:p>
        </p:txBody>
      </p:sp>
      <p:sp>
        <p:nvSpPr>
          <p:cNvPr id="4" name="Slide Number Placeholder 3"/>
          <p:cNvSpPr>
            <a:spLocks noGrp="1"/>
          </p:cNvSpPr>
          <p:nvPr>
            <p:ph type="sldNum" sz="quarter" idx="10"/>
          </p:nvPr>
        </p:nvSpPr>
        <p:spPr/>
        <p:txBody>
          <a:bodyPr/>
          <a:lstStyle/>
          <a:p>
            <a:fld id="{6BDD28A6-BA90-422A-9570-EFDFA15E7E9F}" type="slidenum">
              <a:rPr lang="en-CA" smtClean="0"/>
              <a:pPr/>
              <a:t>10</a:t>
            </a:fld>
            <a:endParaRPr lang="en-C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342900" lvl="0" indent="-342900">
              <a:lnSpc>
                <a:spcPct val="115000"/>
              </a:lnSpc>
              <a:spcAft>
                <a:spcPts val="1000"/>
              </a:spcAft>
              <a:buFont typeface="Arial"/>
              <a:buChar char="•"/>
              <a:tabLst>
                <a:tab pos="457200" algn="l"/>
              </a:tabLst>
            </a:pPr>
            <a:r>
              <a:rPr lang="fr-CA" sz="1200" dirty="0" smtClean="0">
                <a:effectLst/>
                <a:latin typeface="+mn-lt"/>
                <a:ea typeface="Calibri"/>
                <a:cs typeface="Times New Roman"/>
              </a:rPr>
              <a:t>Chaque établissement organisationnel doit veiller à se conformer aux exigences fédérales, provinciales et territoriales qui le concernent.</a:t>
            </a:r>
            <a:endParaRPr lang="en-CA" sz="1200" dirty="0" smtClean="0">
              <a:effectLst/>
              <a:latin typeface="+mn-lt"/>
              <a:ea typeface="Calibri"/>
              <a:cs typeface="Times New Roman"/>
            </a:endParaRPr>
          </a:p>
          <a:p>
            <a:pPr marL="342900" lvl="0" indent="-342900">
              <a:lnSpc>
                <a:spcPct val="115000"/>
              </a:lnSpc>
              <a:spcAft>
                <a:spcPts val="1000"/>
              </a:spcAft>
              <a:buFont typeface="Arial"/>
              <a:buChar char="•"/>
              <a:tabLst>
                <a:tab pos="457200" algn="l"/>
              </a:tabLst>
            </a:pPr>
            <a:r>
              <a:rPr lang="fr-CA" sz="1200" dirty="0" smtClean="0">
                <a:effectLst/>
                <a:latin typeface="+mn-lt"/>
                <a:ea typeface="Calibri"/>
                <a:cs typeface="Times New Roman"/>
              </a:rPr>
              <a:t>Les infirmières sont tenues d'apprendre les politiques de leur milieu de travail concernant l'utilisation sécuritaire des renseignements personnels sur la santé et des technologies des communications et de l’information en santé.</a:t>
            </a:r>
            <a:endParaRPr lang="en-CA" sz="1200" dirty="0" smtClean="0">
              <a:effectLst/>
              <a:latin typeface="+mn-lt"/>
              <a:ea typeface="Calibri"/>
              <a:cs typeface="Times New Roman"/>
            </a:endParaRPr>
          </a:p>
          <a:p>
            <a:pPr marL="342900" lvl="0" indent="-342900">
              <a:lnSpc>
                <a:spcPct val="115000"/>
              </a:lnSpc>
              <a:spcAft>
                <a:spcPts val="1000"/>
              </a:spcAft>
              <a:buFont typeface="Arial"/>
              <a:buChar char="•"/>
              <a:tabLst>
                <a:tab pos="457200" algn="l"/>
              </a:tabLst>
            </a:pPr>
            <a:r>
              <a:rPr lang="fr-CA" sz="1200" dirty="0" smtClean="0">
                <a:effectLst/>
                <a:latin typeface="+mn-lt"/>
                <a:ea typeface="Calibri"/>
                <a:cs typeface="Times New Roman"/>
              </a:rPr>
              <a:t>Selon l’établissement et les moyens utilisés pour entreposer/stocker les renseignements personnels sur la santé (p. ex., documents papier ou dossiers électroniques), des politiques pourraient s’avérer nécessaires pour :</a:t>
            </a:r>
            <a:endParaRPr lang="en-CA" sz="1200" dirty="0" smtClean="0">
              <a:effectLst/>
              <a:latin typeface="+mn-lt"/>
              <a:ea typeface="Calibri"/>
              <a:cs typeface="Times New Roman"/>
            </a:endParaRPr>
          </a:p>
          <a:p>
            <a:pPr marL="742950" lvl="1" indent="-285750">
              <a:lnSpc>
                <a:spcPct val="115000"/>
              </a:lnSpc>
              <a:spcAft>
                <a:spcPts val="1000"/>
              </a:spcAft>
              <a:buFont typeface="Arial"/>
              <a:buChar char="•"/>
              <a:tabLst>
                <a:tab pos="914400" algn="l"/>
              </a:tabLst>
            </a:pPr>
            <a:r>
              <a:rPr lang="fr-CA" sz="1200" dirty="0" smtClean="0">
                <a:effectLst/>
                <a:latin typeface="+mn-lt"/>
                <a:ea typeface="Calibri"/>
                <a:cs typeface="Times New Roman"/>
              </a:rPr>
              <a:t>« Renseignements personnels » : Un établissement de santé publique peut être chargé de signaler le nombre d'occurrences de certaines maladies transmissibles, et des politiques seront requises pour guider la manière de signaler ces renseignements tout en protégeant les détails permettant d'identifier les personnes.</a:t>
            </a:r>
            <a:endParaRPr lang="en-CA" sz="1200" dirty="0" smtClean="0">
              <a:effectLst/>
              <a:latin typeface="+mn-lt"/>
              <a:ea typeface="Calibri"/>
              <a:cs typeface="Times New Roman"/>
            </a:endParaRPr>
          </a:p>
          <a:p>
            <a:pPr marL="742950" lvl="1" indent="-285750">
              <a:lnSpc>
                <a:spcPct val="115000"/>
              </a:lnSpc>
              <a:spcAft>
                <a:spcPts val="1000"/>
              </a:spcAft>
              <a:buFont typeface="Arial"/>
              <a:buChar char="•"/>
              <a:tabLst>
                <a:tab pos="914400" algn="l"/>
              </a:tabLst>
            </a:pPr>
            <a:r>
              <a:rPr lang="fr-CA" sz="1200" dirty="0" smtClean="0">
                <a:effectLst/>
                <a:latin typeface="+mn-lt"/>
                <a:ea typeface="Calibri"/>
                <a:cs typeface="Times New Roman"/>
              </a:rPr>
              <a:t>Accès : Chaque organisation devra déterminer les membres du personnel qui auront accès aux renseignements personnels et la manière de protéger l'accès à ces derniers (p. ex., mot de passe, processus d'autorisation, etc.).</a:t>
            </a:r>
            <a:endParaRPr lang="en-CA" sz="1200" dirty="0" smtClean="0">
              <a:effectLst/>
              <a:latin typeface="+mn-lt"/>
              <a:ea typeface="Calibri"/>
              <a:cs typeface="Times New Roman"/>
            </a:endParaRPr>
          </a:p>
          <a:p>
            <a:pPr marL="742950" lvl="1" indent="-285750">
              <a:lnSpc>
                <a:spcPct val="115000"/>
              </a:lnSpc>
              <a:spcAft>
                <a:spcPts val="1000"/>
              </a:spcAft>
              <a:buFont typeface="Arial"/>
              <a:buChar char="•"/>
              <a:tabLst>
                <a:tab pos="914400" algn="l"/>
              </a:tabLst>
            </a:pPr>
            <a:r>
              <a:rPr lang="fr-CA" sz="1200" dirty="0" smtClean="0">
                <a:effectLst/>
                <a:latin typeface="+mn-lt"/>
                <a:ea typeface="Calibri"/>
                <a:cs typeface="Times New Roman"/>
              </a:rPr>
              <a:t>Accès hors site/à domicile : Selon l'établissement, des membres du personnel comme des infirmières donnant des soins à domicile, peuvent avoir besoin de consulter des renseignements personnels et d'en consigner de nouveau hors site, et les politiques doivent guider ce processus de manière à ce que les renseignements personnels soient protégés.</a:t>
            </a:r>
            <a:endParaRPr lang="en-CA" sz="1200" dirty="0" smtClean="0">
              <a:effectLst/>
              <a:latin typeface="+mn-lt"/>
              <a:ea typeface="Calibri"/>
              <a:cs typeface="Times New Roman"/>
            </a:endParaRPr>
          </a:p>
          <a:p>
            <a:pPr marL="742950" lvl="1" indent="-285750">
              <a:lnSpc>
                <a:spcPct val="115000"/>
              </a:lnSpc>
              <a:spcAft>
                <a:spcPts val="1000"/>
              </a:spcAft>
              <a:buFont typeface="Arial"/>
              <a:buChar char="•"/>
              <a:tabLst>
                <a:tab pos="914400" algn="l"/>
              </a:tabLst>
            </a:pPr>
            <a:r>
              <a:rPr lang="fr-CA" sz="1200" dirty="0" smtClean="0">
                <a:effectLst/>
                <a:latin typeface="+mn-lt"/>
                <a:ea typeface="Calibri"/>
                <a:cs typeface="Times New Roman"/>
              </a:rPr>
              <a:t>Transport électronique de données : Selon les systèmes de communication utilisés par l'organisation, les politiques doivent être élaborées afin d'assurer la protection des renseignements personnels durant le transfert.</a:t>
            </a:r>
            <a:endParaRPr lang="en-CA" sz="1200" dirty="0" smtClean="0">
              <a:effectLst/>
              <a:latin typeface="+mn-lt"/>
              <a:ea typeface="Calibri"/>
              <a:cs typeface="Times New Roman"/>
            </a:endParaRPr>
          </a:p>
          <a:p>
            <a:pPr>
              <a:lnSpc>
                <a:spcPct val="115000"/>
              </a:lnSpc>
              <a:spcAft>
                <a:spcPts val="1000"/>
              </a:spcAft>
            </a:pPr>
            <a:r>
              <a:rPr lang="fr-CA" sz="1200" dirty="0" smtClean="0">
                <a:effectLst/>
                <a:latin typeface="+mn-lt"/>
                <a:ea typeface="Calibri"/>
                <a:cs typeface="Times New Roman"/>
              </a:rPr>
              <a:t>*Les points de politique spécifiques énumérés sur une diapositive comme celle-ci peuvent être personnalisés pour votre site. Par exemple, y </a:t>
            </a:r>
            <a:r>
              <a:rPr lang="fr-CA" sz="1200" dirty="0" err="1" smtClean="0">
                <a:effectLst/>
                <a:latin typeface="+mn-lt"/>
                <a:ea typeface="Calibri"/>
                <a:cs typeface="Times New Roman"/>
              </a:rPr>
              <a:t>a-t-il</a:t>
            </a:r>
            <a:r>
              <a:rPr lang="fr-CA" sz="1200" dirty="0" smtClean="0">
                <a:effectLst/>
                <a:latin typeface="+mn-lt"/>
                <a:ea typeface="Calibri"/>
                <a:cs typeface="Times New Roman"/>
              </a:rPr>
              <a:t> des patients/clients qui sont dirigés à vos établissements de soins de santé associées depuis d'autres régions? Devrait-on se doter de politiques pour gérer la manière de traiter les renseignements personnels sur la santé à l'admission et au congé? Y </a:t>
            </a:r>
            <a:r>
              <a:rPr lang="fr-CA" sz="1200" dirty="0" err="1" smtClean="0">
                <a:effectLst/>
                <a:latin typeface="+mn-lt"/>
                <a:ea typeface="Calibri"/>
                <a:cs typeface="Times New Roman"/>
              </a:rPr>
              <a:t>a-t-il</a:t>
            </a:r>
            <a:r>
              <a:rPr lang="fr-CA" sz="1200" dirty="0" smtClean="0">
                <a:effectLst/>
                <a:latin typeface="+mn-lt"/>
                <a:ea typeface="Calibri"/>
                <a:cs typeface="Times New Roman"/>
              </a:rPr>
              <a:t> des groupes de patients spéciaux dans vos établissements (p. ex., prisonniers, célébrités locales) pour lesquels une politique additionnelle est requise concernant le traitement de leurs renseignements personnels?</a:t>
            </a:r>
            <a:endParaRPr lang="en-CA" sz="1200" dirty="0" smtClean="0">
              <a:effectLst/>
              <a:latin typeface="+mn-lt"/>
              <a:ea typeface="Calibri"/>
              <a:cs typeface="Times New Roman"/>
            </a:endParaRPr>
          </a:p>
          <a:p>
            <a:pPr>
              <a:buFont typeface="Arial" pitchFamily="34" charset="0"/>
              <a:buNone/>
            </a:pPr>
            <a:endParaRPr lang="en-CA" baseline="0" dirty="0" smtClean="0"/>
          </a:p>
        </p:txBody>
      </p:sp>
      <p:sp>
        <p:nvSpPr>
          <p:cNvPr id="4" name="Slide Number Placeholder 3"/>
          <p:cNvSpPr>
            <a:spLocks noGrp="1"/>
          </p:cNvSpPr>
          <p:nvPr>
            <p:ph type="sldNum" sz="quarter" idx="10"/>
          </p:nvPr>
        </p:nvSpPr>
        <p:spPr/>
        <p:txBody>
          <a:bodyPr/>
          <a:lstStyle/>
          <a:p>
            <a:fld id="{6BDD28A6-BA90-422A-9570-EFDFA15E7E9F}" type="slidenum">
              <a:rPr lang="en-CA" smtClean="0"/>
              <a:pPr/>
              <a:t>11</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0354AD98-15C2-4793-8F7E-D56C149E5D6B}" type="datetime1">
              <a:rPr lang="en-CA" smtClean="0"/>
              <a:pPr/>
              <a:t>24/02/2014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A19E587-56DA-4391-8DEC-ECC94B3095E6}"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C007C602-E0A4-4F33-8778-F4BF9357FE9A}" type="datetime1">
              <a:rPr lang="en-CA" smtClean="0"/>
              <a:pPr/>
              <a:t>24/02/2014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A19E587-56DA-4391-8DEC-ECC94B3095E6}"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DBB0AE11-09E4-417A-837F-16FA7CA4F760}" type="datetime1">
              <a:rPr lang="en-CA" smtClean="0"/>
              <a:pPr/>
              <a:t>24/02/2014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A19E587-56DA-4391-8DEC-ECC94B3095E6}"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10CE5896-DB8E-41BC-AEB5-0F4281CA0764}" type="datetime1">
              <a:rPr lang="en-CA" smtClean="0"/>
              <a:pPr/>
              <a:t>24/02/2014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A19E587-56DA-4391-8DEC-ECC94B3095E6}"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166153C-EA95-44B2-9940-2D0A6CB3BD4A}" type="datetime1">
              <a:rPr lang="en-CA" smtClean="0"/>
              <a:pPr/>
              <a:t>24/02/2014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A19E587-56DA-4391-8DEC-ECC94B3095E6}"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58FC1793-1D45-418D-B420-6C6C0E7F8BBB}" type="datetime1">
              <a:rPr lang="en-CA" smtClean="0"/>
              <a:pPr/>
              <a:t>24/02/2014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DA19E587-56DA-4391-8DEC-ECC94B3095E6}"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6359AD85-F97C-4AA8-9787-4E84A706A242}" type="datetime1">
              <a:rPr lang="en-CA" smtClean="0"/>
              <a:pPr/>
              <a:t>24/02/2014</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DA19E587-56DA-4391-8DEC-ECC94B3095E6}"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B555F6F4-2B18-4EAD-B3D9-549F0667D5B9}" type="datetime1">
              <a:rPr lang="en-CA" smtClean="0"/>
              <a:pPr/>
              <a:t>24/02/2014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DA19E587-56DA-4391-8DEC-ECC94B3095E6}"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54F900-635C-4BD9-A5E5-AF38214CB55B}" type="datetime1">
              <a:rPr lang="en-CA" smtClean="0"/>
              <a:pPr/>
              <a:t>24/02/2014</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DA19E587-56DA-4391-8DEC-ECC94B3095E6}"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8D699B-E50D-437C-9A9D-AF3788CC0D37}" type="datetime1">
              <a:rPr lang="en-CA" smtClean="0"/>
              <a:pPr/>
              <a:t>24/02/2014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DA19E587-56DA-4391-8DEC-ECC94B3095E6}"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FBA3F5-4A68-4D14-A1D0-83927F768B2F}" type="datetime1">
              <a:rPr lang="en-CA" smtClean="0"/>
              <a:pPr/>
              <a:t>24/02/2014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DA19E587-56DA-4391-8DEC-ECC94B3095E6}"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5818FF-1C71-415C-B92A-2A7ABA3CB8F7}" type="datetime1">
              <a:rPr lang="en-CA" smtClean="0"/>
              <a:pPr/>
              <a:t>24/02/2014</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19E587-56DA-4391-8DEC-ECC94B3095E6}" type="slidenum">
              <a:rPr lang="en-CA" smtClean="0"/>
              <a:pPr/>
              <a:t>‹#›</a:t>
            </a:fld>
            <a:endParaRPr lang="en-CA"/>
          </a:p>
        </p:txBody>
      </p:sp>
      <p:pic>
        <p:nvPicPr>
          <p:cNvPr id="7" name="Picture 6"/>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0" y="6289153"/>
            <a:ext cx="1403648" cy="568847"/>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youtube.com/watch?v=Jq_fqDLgHxc"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youtube.com/watch?v=HjUkkaUWHa8"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alpha val="58000"/>
          </a:schemeClr>
        </a:solidFill>
        <a:effectLst/>
      </p:bgPr>
    </p:bg>
    <p:spTree>
      <p:nvGrpSpPr>
        <p:cNvPr id="1" name=""/>
        <p:cNvGrpSpPr/>
        <p:nvPr/>
      </p:nvGrpSpPr>
      <p:grpSpPr>
        <a:xfrm>
          <a:off x="0" y="0"/>
          <a:ext cx="0" cy="0"/>
          <a:chOff x="0" y="0"/>
          <a:chExt cx="0" cy="0"/>
        </a:xfrm>
      </p:grpSpPr>
      <p:pic>
        <p:nvPicPr>
          <p:cNvPr id="4114" name="Picture 18" descr="C:\Users\Ella\AppData\Local\Microsoft\Windows\Temporary Internet Files\Content.IE5\2WEQ7BR7\MP900430727[1].jpg"/>
          <p:cNvPicPr>
            <a:picLocks noChangeAspect="1" noChangeArrowheads="1"/>
          </p:cNvPicPr>
          <p:nvPr/>
        </p:nvPicPr>
        <p:blipFill>
          <a:blip r:embed="rId2" cstate="print"/>
          <a:srcRect/>
          <a:stretch>
            <a:fillRect/>
          </a:stretch>
        </p:blipFill>
        <p:spPr bwMode="auto">
          <a:xfrm>
            <a:off x="1979712" y="0"/>
            <a:ext cx="7164288" cy="6858000"/>
          </a:xfrm>
          <a:prstGeom prst="rect">
            <a:avLst/>
          </a:prstGeom>
          <a:noFill/>
        </p:spPr>
      </p:pic>
      <p:sp>
        <p:nvSpPr>
          <p:cNvPr id="2" name="Title 1"/>
          <p:cNvSpPr>
            <a:spLocks noGrp="1"/>
          </p:cNvSpPr>
          <p:nvPr>
            <p:ph type="ctrTitle"/>
          </p:nvPr>
        </p:nvSpPr>
        <p:spPr>
          <a:xfrm>
            <a:off x="0" y="620688"/>
            <a:ext cx="3419872" cy="2115666"/>
          </a:xfrm>
        </p:spPr>
        <p:txBody>
          <a:bodyPr>
            <a:noAutofit/>
          </a:bodyPr>
          <a:lstStyle/>
          <a:p>
            <a:r>
              <a:rPr lang="fr-CA" sz="4000" b="1" dirty="0"/>
              <a:t>Utilisation de la technologie dans la pratique infirmière :</a:t>
            </a:r>
            <a:endParaRPr lang="en-CA" sz="4000" dirty="0"/>
          </a:p>
        </p:txBody>
      </p:sp>
      <p:sp>
        <p:nvSpPr>
          <p:cNvPr id="3" name="Subtitle 2"/>
          <p:cNvSpPr>
            <a:spLocks noGrp="1"/>
          </p:cNvSpPr>
          <p:nvPr>
            <p:ph type="subTitle" idx="1"/>
          </p:nvPr>
        </p:nvSpPr>
        <p:spPr>
          <a:xfrm>
            <a:off x="0" y="3501008"/>
            <a:ext cx="3131840" cy="2232248"/>
          </a:xfrm>
        </p:spPr>
        <p:txBody>
          <a:bodyPr>
            <a:normAutofit/>
          </a:bodyPr>
          <a:lstStyle/>
          <a:p>
            <a:r>
              <a:rPr lang="fr-CA" sz="2400" dirty="0" smtClean="0"/>
              <a:t>Respect </a:t>
            </a:r>
            <a:r>
              <a:rPr lang="fr-CA" sz="2400" dirty="0"/>
              <a:t>des </a:t>
            </a:r>
            <a:r>
              <a:rPr lang="fr-CA" sz="2400" dirty="0" smtClean="0"/>
              <a:t>politiques et optimisation de la pratique </a:t>
            </a:r>
            <a:endParaRPr lang="en-CA" sz="2400" dirty="0"/>
          </a:p>
          <a:p>
            <a:r>
              <a:rPr lang="fr-CA" sz="2400" dirty="0"/>
              <a:t> </a:t>
            </a:r>
            <a:endParaRPr lang="en-CA" sz="2400" dirty="0"/>
          </a:p>
        </p:txBody>
      </p:sp>
      <p:sp>
        <p:nvSpPr>
          <p:cNvPr id="4" name="Slide Number Placeholder 3"/>
          <p:cNvSpPr>
            <a:spLocks noGrp="1"/>
          </p:cNvSpPr>
          <p:nvPr>
            <p:ph type="sldNum" sz="quarter" idx="12"/>
          </p:nvPr>
        </p:nvSpPr>
        <p:spPr/>
        <p:txBody>
          <a:bodyPr/>
          <a:lstStyle/>
          <a:p>
            <a:fld id="{DA19E587-56DA-4391-8DEC-ECC94B3095E6}" type="slidenum">
              <a:rPr lang="en-CA" smtClean="0"/>
              <a:pPr/>
              <a:t>1</a:t>
            </a:fld>
            <a:endParaRPr lang="en-CA"/>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3568" y="2279286"/>
            <a:ext cx="7728545" cy="446208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normAutofit fontScale="90000"/>
          </a:bodyPr>
          <a:lstStyle/>
          <a:p>
            <a:r>
              <a:rPr lang="fr-CA" dirty="0"/>
              <a:t>Normes nationales dans le domaine infirmier </a:t>
            </a:r>
            <a:r>
              <a:rPr lang="en-CA" sz="1200" dirty="0" smtClean="0"/>
              <a:t>7</a:t>
            </a:r>
            <a:endParaRPr lang="en-CA" sz="1200" dirty="0"/>
          </a:p>
        </p:txBody>
      </p:sp>
      <p:sp>
        <p:nvSpPr>
          <p:cNvPr id="3" name="Content Placeholder 2"/>
          <p:cNvSpPr>
            <a:spLocks noGrp="1"/>
          </p:cNvSpPr>
          <p:nvPr>
            <p:ph idx="1"/>
          </p:nvPr>
        </p:nvSpPr>
        <p:spPr>
          <a:xfrm>
            <a:off x="457200" y="1412776"/>
            <a:ext cx="8229600" cy="4713387"/>
          </a:xfrm>
        </p:spPr>
        <p:txBody>
          <a:bodyPr>
            <a:normAutofit/>
          </a:bodyPr>
          <a:lstStyle/>
          <a:p>
            <a:r>
              <a:rPr lang="fr-CA" sz="2400" dirty="0"/>
              <a:t>Association des infirmières et infirmiers du Canada :</a:t>
            </a:r>
            <a:endParaRPr lang="en-CA" sz="2400" dirty="0"/>
          </a:p>
          <a:p>
            <a:pPr lvl="1"/>
            <a:r>
              <a:rPr lang="fr-CA" sz="2400" dirty="0"/>
              <a:t>Code de déontologie des infirmières et infirmiers (2008)</a:t>
            </a:r>
            <a:r>
              <a:rPr lang="en-CA" sz="2400" dirty="0"/>
              <a:t>  </a:t>
            </a:r>
          </a:p>
          <a:p>
            <a:pPr lvl="1">
              <a:buNone/>
            </a:pPr>
            <a:endParaRPr lang="en-CA" dirty="0" smtClean="0"/>
          </a:p>
          <a:p>
            <a:endParaRPr lang="en-CA" dirty="0"/>
          </a:p>
          <a:p>
            <a:endParaRPr lang="en-CA" dirty="0"/>
          </a:p>
        </p:txBody>
      </p:sp>
      <p:sp>
        <p:nvSpPr>
          <p:cNvPr id="4" name="Slide Number Placeholder 3"/>
          <p:cNvSpPr>
            <a:spLocks noGrp="1"/>
          </p:cNvSpPr>
          <p:nvPr>
            <p:ph type="sldNum" sz="quarter" idx="12"/>
          </p:nvPr>
        </p:nvSpPr>
        <p:spPr/>
        <p:txBody>
          <a:bodyPr/>
          <a:lstStyle/>
          <a:p>
            <a:fld id="{DA19E587-56DA-4391-8DEC-ECC94B3095E6}" type="slidenum">
              <a:rPr lang="en-CA" smtClean="0"/>
              <a:pPr/>
              <a:t>10</a:t>
            </a:fld>
            <a:endParaRPr lang="en-CA"/>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discussion table.jpg"/>
          <p:cNvPicPr>
            <a:picLocks noChangeAspect="1"/>
          </p:cNvPicPr>
          <p:nvPr/>
        </p:nvPicPr>
        <p:blipFill>
          <a:blip r:embed="rId3" cstate="print"/>
          <a:stretch>
            <a:fillRect/>
          </a:stretch>
        </p:blipFill>
        <p:spPr>
          <a:xfrm>
            <a:off x="6491528" y="4544404"/>
            <a:ext cx="2645353" cy="2124956"/>
          </a:xfrm>
          <a:prstGeom prst="rect">
            <a:avLst/>
          </a:prstGeom>
        </p:spPr>
      </p:pic>
      <p:sp>
        <p:nvSpPr>
          <p:cNvPr id="2" name="Title 1"/>
          <p:cNvSpPr>
            <a:spLocks noGrp="1"/>
          </p:cNvSpPr>
          <p:nvPr>
            <p:ph type="title"/>
          </p:nvPr>
        </p:nvSpPr>
        <p:spPr/>
        <p:txBody>
          <a:bodyPr/>
          <a:lstStyle/>
          <a:p>
            <a:r>
              <a:rPr lang="fr-CA" dirty="0"/>
              <a:t>Politiques organisationnelles </a:t>
            </a:r>
            <a:r>
              <a:rPr lang="en-CA" sz="1200" dirty="0" smtClean="0"/>
              <a:t>8</a:t>
            </a:r>
            <a:endParaRPr lang="en-CA" sz="1200" dirty="0"/>
          </a:p>
        </p:txBody>
      </p:sp>
      <p:sp>
        <p:nvSpPr>
          <p:cNvPr id="3" name="Content Placeholder 2"/>
          <p:cNvSpPr>
            <a:spLocks noGrp="1"/>
          </p:cNvSpPr>
          <p:nvPr>
            <p:ph idx="1"/>
          </p:nvPr>
        </p:nvSpPr>
        <p:spPr/>
        <p:txBody>
          <a:bodyPr>
            <a:normAutofit fontScale="92500"/>
          </a:bodyPr>
          <a:lstStyle/>
          <a:p>
            <a:r>
              <a:rPr lang="fr-CA" dirty="0"/>
              <a:t>Chaque organisme devra élaborer ses propres politiques pour s’assurer de satisfaire aux normes nationales et provinciales/territoriales.</a:t>
            </a:r>
            <a:endParaRPr lang="en-CA" dirty="0"/>
          </a:p>
          <a:p>
            <a:pPr lvl="0"/>
            <a:r>
              <a:rPr lang="fr-CA" dirty="0"/>
              <a:t>Les politiques comprennent les points suivants :</a:t>
            </a:r>
            <a:endParaRPr lang="en-CA" dirty="0"/>
          </a:p>
          <a:p>
            <a:pPr lvl="1"/>
            <a:r>
              <a:rPr lang="fr-CA" dirty="0"/>
              <a:t>la définition de « personnel »</a:t>
            </a:r>
            <a:endParaRPr lang="en-CA" dirty="0"/>
          </a:p>
          <a:p>
            <a:pPr lvl="1"/>
            <a:r>
              <a:rPr lang="fr-CA" dirty="0"/>
              <a:t>la protection de l’accès</a:t>
            </a:r>
            <a:endParaRPr lang="en-CA" dirty="0"/>
          </a:p>
          <a:p>
            <a:pPr lvl="1"/>
            <a:r>
              <a:rPr lang="fr-CA" dirty="0"/>
              <a:t>l’accès à distance</a:t>
            </a:r>
            <a:endParaRPr lang="en-CA" dirty="0"/>
          </a:p>
          <a:p>
            <a:pPr lvl="1"/>
            <a:r>
              <a:rPr lang="fr-CA" dirty="0"/>
              <a:t>l’envoi de renseignements par courriel</a:t>
            </a:r>
            <a:endParaRPr lang="en-CA" dirty="0"/>
          </a:p>
        </p:txBody>
      </p:sp>
      <p:sp>
        <p:nvSpPr>
          <p:cNvPr id="4" name="Slide Number Placeholder 3"/>
          <p:cNvSpPr>
            <a:spLocks noGrp="1"/>
          </p:cNvSpPr>
          <p:nvPr>
            <p:ph type="sldNum" sz="quarter" idx="12"/>
          </p:nvPr>
        </p:nvSpPr>
        <p:spPr/>
        <p:txBody>
          <a:bodyPr/>
          <a:lstStyle/>
          <a:p>
            <a:fld id="{DA19E587-56DA-4391-8DEC-ECC94B3095E6}" type="slidenum">
              <a:rPr lang="en-CA" smtClean="0"/>
              <a:pPr/>
              <a:t>11</a:t>
            </a:fld>
            <a:endParaRPr lang="en-CA"/>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CA" dirty="0"/>
              <a:t>Vidéo : Protection des renseignements personnels et politique</a:t>
            </a:r>
            <a:endParaRPr lang="en-CA" dirty="0"/>
          </a:p>
        </p:txBody>
      </p:sp>
      <p:sp>
        <p:nvSpPr>
          <p:cNvPr id="3" name="Content Placeholder 2"/>
          <p:cNvSpPr>
            <a:spLocks noGrp="1"/>
          </p:cNvSpPr>
          <p:nvPr>
            <p:ph idx="1"/>
          </p:nvPr>
        </p:nvSpPr>
        <p:spPr/>
        <p:txBody>
          <a:bodyPr/>
          <a:lstStyle/>
          <a:p>
            <a:pPr lvl="0"/>
            <a:r>
              <a:rPr lang="fr-CA" u="sng" dirty="0" smtClean="0">
                <a:hlinkClick r:id="rId2"/>
              </a:rPr>
              <a:t>http</a:t>
            </a:r>
            <a:r>
              <a:rPr lang="fr-CA" u="sng" dirty="0">
                <a:hlinkClick r:id="rId2"/>
              </a:rPr>
              <a:t>://www.youtube.com/watch?v=Jq_fqDLgHxc</a:t>
            </a:r>
            <a:endParaRPr lang="en-CA" dirty="0"/>
          </a:p>
          <a:p>
            <a:r>
              <a:rPr lang="fr-CA" dirty="0"/>
              <a:t>(Exemples concrets utilisés pour cerner des problèmes de respect de la vie privée au niveau des technologies de l’information et des communications en santé.)</a:t>
            </a:r>
            <a:endParaRPr lang="en-CA" dirty="0"/>
          </a:p>
        </p:txBody>
      </p:sp>
      <p:sp>
        <p:nvSpPr>
          <p:cNvPr id="4" name="Slide Number Placeholder 3"/>
          <p:cNvSpPr>
            <a:spLocks noGrp="1"/>
          </p:cNvSpPr>
          <p:nvPr>
            <p:ph type="sldNum" sz="quarter" idx="12"/>
          </p:nvPr>
        </p:nvSpPr>
        <p:spPr/>
        <p:txBody>
          <a:bodyPr/>
          <a:lstStyle/>
          <a:p>
            <a:fld id="{DA19E587-56DA-4391-8DEC-ECC94B3095E6}" type="slidenum">
              <a:rPr lang="en-CA" smtClean="0"/>
              <a:pPr/>
              <a:t>12</a:t>
            </a:fld>
            <a:endParaRPr lang="en-CA"/>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5194920" cy="1143000"/>
          </a:xfrm>
        </p:spPr>
        <p:txBody>
          <a:bodyPr/>
          <a:lstStyle/>
          <a:p>
            <a:r>
              <a:rPr lang="fr-CA" dirty="0" smtClean="0"/>
              <a:t>Plan</a:t>
            </a:r>
            <a:endParaRPr lang="en-CA" dirty="0"/>
          </a:p>
        </p:txBody>
      </p:sp>
      <p:sp>
        <p:nvSpPr>
          <p:cNvPr id="3" name="Content Placeholder 2"/>
          <p:cNvSpPr>
            <a:spLocks noGrp="1"/>
          </p:cNvSpPr>
          <p:nvPr>
            <p:ph idx="1"/>
          </p:nvPr>
        </p:nvSpPr>
        <p:spPr>
          <a:xfrm>
            <a:off x="467544" y="1417538"/>
            <a:ext cx="4114800" cy="4857403"/>
          </a:xfrm>
        </p:spPr>
        <p:txBody>
          <a:bodyPr>
            <a:normAutofit fontScale="70000" lnSpcReduction="20000"/>
          </a:bodyPr>
          <a:lstStyle/>
          <a:p>
            <a:r>
              <a:rPr lang="fr-CA" dirty="0"/>
              <a:t>Facteurs à prendre en compte chez les décideurs</a:t>
            </a:r>
            <a:endParaRPr lang="en-CA" dirty="0"/>
          </a:p>
          <a:p>
            <a:r>
              <a:rPr lang="fr-CA" dirty="0"/>
              <a:t>Politique en matière de protection des </a:t>
            </a:r>
            <a:br>
              <a:rPr lang="fr-CA" dirty="0"/>
            </a:br>
            <a:r>
              <a:rPr lang="fr-CA" dirty="0"/>
              <a:t>renseignements personnels sur la santé :</a:t>
            </a:r>
            <a:endParaRPr lang="en-CA" dirty="0"/>
          </a:p>
          <a:p>
            <a:pPr lvl="1"/>
            <a:r>
              <a:rPr lang="fr-CA" dirty="0"/>
              <a:t>Nationale, provinciale/territoriale, </a:t>
            </a:r>
            <a:br>
              <a:rPr lang="fr-CA" dirty="0"/>
            </a:br>
            <a:r>
              <a:rPr lang="fr-CA" dirty="0"/>
              <a:t>association infirmière, </a:t>
            </a:r>
            <a:br>
              <a:rPr lang="fr-CA" dirty="0"/>
            </a:br>
            <a:r>
              <a:rPr lang="fr-CA" dirty="0"/>
              <a:t>organisationnelle</a:t>
            </a:r>
            <a:endParaRPr lang="en-CA" dirty="0"/>
          </a:p>
          <a:p>
            <a:r>
              <a:rPr lang="fr-CA" dirty="0"/>
              <a:t>Soins infirmiers au moyen de TIC :</a:t>
            </a:r>
            <a:endParaRPr lang="en-CA" dirty="0"/>
          </a:p>
          <a:p>
            <a:pPr lvl="1"/>
            <a:r>
              <a:rPr lang="fr-CA" dirty="0"/>
              <a:t>Sécurité des patients, exercice </a:t>
            </a:r>
            <a:br>
              <a:rPr lang="fr-CA" dirty="0"/>
            </a:br>
            <a:r>
              <a:rPr lang="fr-CA" dirty="0"/>
              <a:t>du jugement clinique, défense des intérêts, recherche</a:t>
            </a:r>
            <a:endParaRPr lang="en-CA" dirty="0"/>
          </a:p>
          <a:p>
            <a:pPr marL="0" indent="0">
              <a:buNone/>
            </a:pPr>
            <a:endParaRPr lang="en-CA" dirty="0" smtClean="0"/>
          </a:p>
          <a:p>
            <a:pPr lvl="1"/>
            <a:endParaRPr lang="en-CA" dirty="0"/>
          </a:p>
        </p:txBody>
      </p:sp>
      <p:sp>
        <p:nvSpPr>
          <p:cNvPr id="4" name="Slide Number Placeholder 3"/>
          <p:cNvSpPr>
            <a:spLocks noGrp="1"/>
          </p:cNvSpPr>
          <p:nvPr>
            <p:ph type="sldNum" sz="quarter" idx="12"/>
          </p:nvPr>
        </p:nvSpPr>
        <p:spPr/>
        <p:txBody>
          <a:bodyPr/>
          <a:lstStyle/>
          <a:p>
            <a:fld id="{DA19E587-56DA-4391-8DEC-ECC94B3095E6}" type="slidenum">
              <a:rPr lang="en-CA" smtClean="0"/>
              <a:pPr/>
              <a:t>2</a:t>
            </a:fld>
            <a:endParaRPr lang="en-CA"/>
          </a:p>
        </p:txBody>
      </p:sp>
      <p:pic>
        <p:nvPicPr>
          <p:cNvPr id="5122" name="Picture 2" descr="C:\Users\Ella\AppData\Local\Microsoft\Windows\Temporary Internet Files\Content.IE5\PNC3WPQR\MP900382782[1].jpg"/>
          <p:cNvPicPr>
            <a:picLocks noChangeAspect="1" noChangeArrowheads="1"/>
          </p:cNvPicPr>
          <p:nvPr/>
        </p:nvPicPr>
        <p:blipFill>
          <a:blip r:embed="rId2" cstate="print"/>
          <a:srcRect/>
          <a:stretch>
            <a:fillRect/>
          </a:stretch>
        </p:blipFill>
        <p:spPr bwMode="auto">
          <a:xfrm>
            <a:off x="4932040" y="3231232"/>
            <a:ext cx="3344416" cy="3438128"/>
          </a:xfrm>
          <a:prstGeom prst="rect">
            <a:avLst/>
          </a:prstGeom>
          <a:noFill/>
        </p:spPr>
      </p:pic>
      <p:pic>
        <p:nvPicPr>
          <p:cNvPr id="5127" name="Picture 7" descr="C:\Users\Ella\AppData\Local\Microsoft\Windows\Temporary Internet Files\Content.IE5\JJUH8AJC\MP900289582[2].jpg"/>
          <p:cNvPicPr>
            <a:picLocks noChangeAspect="1" noChangeArrowheads="1"/>
          </p:cNvPicPr>
          <p:nvPr/>
        </p:nvPicPr>
        <p:blipFill>
          <a:blip r:embed="rId3" cstate="print"/>
          <a:srcRect/>
          <a:stretch>
            <a:fillRect/>
          </a:stretch>
        </p:blipFill>
        <p:spPr bwMode="auto">
          <a:xfrm>
            <a:off x="6012160" y="188640"/>
            <a:ext cx="2901696" cy="3657600"/>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Program Files (x86)\Microsoft Office\MEDIA\CAGCAT10\j0300520.gif"/>
          <p:cNvPicPr>
            <a:picLocks noChangeAspect="1" noChangeArrowheads="1" noCrop="1"/>
          </p:cNvPicPr>
          <p:nvPr/>
        </p:nvPicPr>
        <p:blipFill>
          <a:blip r:embed="rId3" cstate="print"/>
          <a:srcRect/>
          <a:stretch>
            <a:fillRect/>
          </a:stretch>
        </p:blipFill>
        <p:spPr bwMode="auto">
          <a:xfrm>
            <a:off x="6300192" y="1556792"/>
            <a:ext cx="2520280" cy="1872208"/>
          </a:xfrm>
          <a:prstGeom prst="rect">
            <a:avLst/>
          </a:prstGeom>
          <a:noFill/>
        </p:spPr>
      </p:pic>
      <p:sp>
        <p:nvSpPr>
          <p:cNvPr id="2" name="Title 1"/>
          <p:cNvSpPr>
            <a:spLocks noGrp="1"/>
          </p:cNvSpPr>
          <p:nvPr>
            <p:ph type="title"/>
          </p:nvPr>
        </p:nvSpPr>
        <p:spPr/>
        <p:txBody>
          <a:bodyPr/>
          <a:lstStyle/>
          <a:p>
            <a:r>
              <a:rPr lang="fr-CA" dirty="0"/>
              <a:t>Défis </a:t>
            </a:r>
            <a:r>
              <a:rPr lang="fr-CA" dirty="0" smtClean="0"/>
              <a:t>stratégiques</a:t>
            </a:r>
            <a:r>
              <a:rPr lang="en-CA" sz="1200" dirty="0" smtClean="0"/>
              <a:t>1-2</a:t>
            </a:r>
            <a:endParaRPr lang="en-CA" sz="1200" dirty="0"/>
          </a:p>
        </p:txBody>
      </p:sp>
      <p:sp>
        <p:nvSpPr>
          <p:cNvPr id="3" name="Content Placeholder 2"/>
          <p:cNvSpPr>
            <a:spLocks noGrp="1"/>
          </p:cNvSpPr>
          <p:nvPr>
            <p:ph idx="1"/>
          </p:nvPr>
        </p:nvSpPr>
        <p:spPr>
          <a:xfrm>
            <a:off x="467544" y="1268760"/>
            <a:ext cx="6048672" cy="5184576"/>
          </a:xfrm>
        </p:spPr>
        <p:txBody>
          <a:bodyPr>
            <a:normAutofit fontScale="85000" lnSpcReduction="10000"/>
          </a:bodyPr>
          <a:lstStyle/>
          <a:p>
            <a:pPr lvl="0"/>
            <a:r>
              <a:rPr lang="fr-CA" dirty="0"/>
              <a:t>Qui devrait avoir accès aux renseignements des patients/clients?</a:t>
            </a:r>
            <a:endParaRPr lang="en-CA" dirty="0"/>
          </a:p>
          <a:p>
            <a:pPr lvl="0"/>
            <a:r>
              <a:rPr lang="fr-CA" dirty="0"/>
              <a:t>Comment ces renseignements peuvent-ils ou devraient-ils être utilisés?</a:t>
            </a:r>
            <a:endParaRPr lang="en-CA" dirty="0"/>
          </a:p>
          <a:p>
            <a:pPr lvl="0"/>
            <a:r>
              <a:rPr lang="fr-CA" dirty="0"/>
              <a:t>Comment les renseignements personnels sur la santé peuvent-ils être transportés électroniquement sans en compromettre la sécurité?</a:t>
            </a:r>
            <a:endParaRPr lang="en-CA" dirty="0"/>
          </a:p>
          <a:p>
            <a:pPr lvl="0"/>
            <a:r>
              <a:rPr lang="fr-CA" dirty="0"/>
              <a:t>Comment les renseignements personnels sur la santé peuvent-ils être </a:t>
            </a:r>
            <a:r>
              <a:rPr lang="fr-CA" dirty="0" smtClean="0"/>
              <a:t>entreposés </a:t>
            </a:r>
            <a:r>
              <a:rPr lang="fr-CA" dirty="0"/>
              <a:t>électroniquement de façon sûre et sécuritaire?</a:t>
            </a:r>
            <a:endParaRPr lang="en-CA" dirty="0"/>
          </a:p>
        </p:txBody>
      </p:sp>
      <p:sp>
        <p:nvSpPr>
          <p:cNvPr id="4" name="Slide Number Placeholder 3"/>
          <p:cNvSpPr>
            <a:spLocks noGrp="1"/>
          </p:cNvSpPr>
          <p:nvPr>
            <p:ph type="sldNum" sz="quarter" idx="12"/>
          </p:nvPr>
        </p:nvSpPr>
        <p:spPr/>
        <p:txBody>
          <a:bodyPr/>
          <a:lstStyle/>
          <a:p>
            <a:fld id="{DA19E587-56DA-4391-8DEC-ECC94B3095E6}" type="slidenum">
              <a:rPr lang="en-CA" smtClean="0"/>
              <a:pPr/>
              <a:t>3</a:t>
            </a:fld>
            <a:endParaRPr lang="en-CA"/>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CA" sz="3600" dirty="0"/>
              <a:t>Facteurs à prendre en compte chez les décideurs canadiens </a:t>
            </a:r>
            <a:r>
              <a:rPr lang="en-CA" sz="1200" dirty="0" smtClean="0"/>
              <a:t>1</a:t>
            </a:r>
            <a:endParaRPr lang="en-CA" sz="1200" dirty="0"/>
          </a:p>
        </p:txBody>
      </p:sp>
      <p:sp>
        <p:nvSpPr>
          <p:cNvPr id="3" name="Content Placeholder 2"/>
          <p:cNvSpPr>
            <a:spLocks noGrp="1"/>
          </p:cNvSpPr>
          <p:nvPr>
            <p:ph idx="1"/>
          </p:nvPr>
        </p:nvSpPr>
        <p:spPr/>
        <p:txBody>
          <a:bodyPr>
            <a:normAutofit/>
          </a:bodyPr>
          <a:lstStyle/>
          <a:p>
            <a:pPr lvl="1">
              <a:buNone/>
            </a:pPr>
            <a:r>
              <a:rPr lang="fr-CA" dirty="0" smtClean="0"/>
              <a:t>Concernant</a:t>
            </a:r>
          </a:p>
          <a:p>
            <a:pPr lvl="1"/>
            <a:r>
              <a:rPr lang="fr-CA" dirty="0" smtClean="0"/>
              <a:t>les </a:t>
            </a:r>
            <a:r>
              <a:rPr lang="fr-CA" dirty="0"/>
              <a:t>variations au niveau des politiques sur les soins de santé entre les provinces et territoires</a:t>
            </a:r>
            <a:endParaRPr lang="en-CA" dirty="0"/>
          </a:p>
          <a:p>
            <a:pPr lvl="1"/>
            <a:r>
              <a:rPr lang="fr-CA" dirty="0"/>
              <a:t>les variations au niveau des dossiers de santé électroniques et systèmes cliniques utilisés à l’échelle des provinces/territoires et milieux</a:t>
            </a:r>
            <a:endParaRPr lang="en-CA" dirty="0"/>
          </a:p>
          <a:p>
            <a:r>
              <a:rPr lang="fr-CA" sz="2800" dirty="0"/>
              <a:t>Présenter les politiques en détail, sans toutefois </a:t>
            </a:r>
            <a:r>
              <a:rPr lang="fr-CA" sz="2800" dirty="0" smtClean="0"/>
              <a:t>nuire à </a:t>
            </a:r>
            <a:r>
              <a:rPr lang="fr-CA" sz="2800" dirty="0"/>
              <a:t>la créativité </a:t>
            </a:r>
            <a:endParaRPr lang="en-CA" sz="2800" dirty="0"/>
          </a:p>
          <a:p>
            <a:r>
              <a:rPr lang="fr-CA" sz="2800" dirty="0"/>
              <a:t>Engagement des bonnes personnes</a:t>
            </a:r>
            <a:endParaRPr lang="en-CA" sz="2800" dirty="0"/>
          </a:p>
        </p:txBody>
      </p:sp>
      <p:sp>
        <p:nvSpPr>
          <p:cNvPr id="4" name="Slide Number Placeholder 3"/>
          <p:cNvSpPr>
            <a:spLocks noGrp="1"/>
          </p:cNvSpPr>
          <p:nvPr>
            <p:ph type="sldNum" sz="quarter" idx="12"/>
          </p:nvPr>
        </p:nvSpPr>
        <p:spPr/>
        <p:txBody>
          <a:bodyPr/>
          <a:lstStyle/>
          <a:p>
            <a:fld id="{DA19E587-56DA-4391-8DEC-ECC94B3095E6}" type="slidenum">
              <a:rPr lang="en-CA" smtClean="0"/>
              <a:pPr/>
              <a:t>4</a:t>
            </a:fld>
            <a:endParaRPr lang="en-CA"/>
          </a:p>
        </p:txBody>
      </p:sp>
      <p:pic>
        <p:nvPicPr>
          <p:cNvPr id="5" name="Picture 4" descr="HELP key.jpg"/>
          <p:cNvPicPr>
            <a:picLocks noChangeAspect="1"/>
          </p:cNvPicPr>
          <p:nvPr/>
        </p:nvPicPr>
        <p:blipFill>
          <a:blip r:embed="rId3" cstate="print"/>
          <a:stretch>
            <a:fillRect/>
          </a:stretch>
        </p:blipFill>
        <p:spPr>
          <a:xfrm>
            <a:off x="6660232" y="6021288"/>
            <a:ext cx="1440160" cy="576064"/>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fr-CA" dirty="0"/>
              <a:t>Législation fédérale </a:t>
            </a:r>
            <a:r>
              <a:rPr lang="en-CA" sz="1200" dirty="0" smtClean="0"/>
              <a:t>3</a:t>
            </a:r>
            <a:endParaRPr lang="en-CA" sz="1200" dirty="0"/>
          </a:p>
        </p:txBody>
      </p:sp>
      <p:sp>
        <p:nvSpPr>
          <p:cNvPr id="3" name="Content Placeholder 2"/>
          <p:cNvSpPr>
            <a:spLocks noGrp="1"/>
          </p:cNvSpPr>
          <p:nvPr>
            <p:ph idx="1"/>
          </p:nvPr>
        </p:nvSpPr>
        <p:spPr>
          <a:xfrm>
            <a:off x="251520" y="1484784"/>
            <a:ext cx="8229600" cy="5030019"/>
          </a:xfrm>
        </p:spPr>
        <p:txBody>
          <a:bodyPr>
            <a:noAutofit/>
          </a:bodyPr>
          <a:lstStyle/>
          <a:p>
            <a:pPr marL="0" lvl="0" indent="0">
              <a:buNone/>
            </a:pPr>
            <a:r>
              <a:rPr lang="fr-CA" sz="2400" i="1" dirty="0" smtClean="0"/>
              <a:t>1. Loi </a:t>
            </a:r>
            <a:r>
              <a:rPr lang="fr-CA" sz="2400" i="1" dirty="0"/>
              <a:t>sur la protection des renseignements personnels</a:t>
            </a:r>
            <a:endParaRPr lang="en-CA" sz="2400" dirty="0"/>
          </a:p>
          <a:p>
            <a:pPr marL="0" indent="0">
              <a:buNone/>
            </a:pPr>
            <a:r>
              <a:rPr lang="fr-CA" sz="2400" dirty="0"/>
              <a:t>-régit l’utilisation des renseignements par le gouvernement fédéral</a:t>
            </a:r>
            <a:endParaRPr lang="en-CA" sz="2400" dirty="0"/>
          </a:p>
          <a:p>
            <a:pPr marL="0" lvl="0" indent="0">
              <a:buNone/>
            </a:pPr>
            <a:r>
              <a:rPr lang="fr-CA" sz="2400" i="1" dirty="0" smtClean="0"/>
              <a:t>2. Loi </a:t>
            </a:r>
            <a:r>
              <a:rPr lang="fr-CA" sz="2400" i="1" dirty="0"/>
              <a:t>sur l’accès à l’information</a:t>
            </a:r>
            <a:endParaRPr lang="en-CA" sz="2400" dirty="0"/>
          </a:p>
          <a:p>
            <a:pPr marL="0" indent="0">
              <a:buNone/>
            </a:pPr>
            <a:r>
              <a:rPr lang="fr-CA" sz="2400" dirty="0"/>
              <a:t>-régit l’utilisation des renseignements contenus dans les dossiers </a:t>
            </a:r>
            <a:r>
              <a:rPr lang="fr-CA" sz="2400" dirty="0" smtClean="0"/>
              <a:t>gouvernementaux </a:t>
            </a:r>
          </a:p>
          <a:p>
            <a:pPr marL="0" indent="0">
              <a:buNone/>
            </a:pPr>
            <a:r>
              <a:rPr lang="fr-CA" sz="2400" i="1" dirty="0" smtClean="0"/>
              <a:t>3. Loi </a:t>
            </a:r>
            <a:r>
              <a:rPr lang="fr-CA" sz="2400" i="1" dirty="0"/>
              <a:t>sur la protection des renseignements personnels et les documents électroniques</a:t>
            </a:r>
            <a:r>
              <a:rPr lang="fr-CA" sz="2400" dirty="0"/>
              <a:t> (LPRPDE) *</a:t>
            </a:r>
            <a:endParaRPr lang="en-CA" sz="2400" dirty="0"/>
          </a:p>
          <a:p>
            <a:pPr marL="0" indent="0">
              <a:buNone/>
            </a:pPr>
            <a:r>
              <a:rPr lang="fr-CA" sz="2400" dirty="0"/>
              <a:t>-régit l’utilisation des renseignements par le secteur privé</a:t>
            </a:r>
            <a:endParaRPr lang="en-CA" sz="2400" dirty="0"/>
          </a:p>
          <a:p>
            <a:pPr marL="0" indent="0">
              <a:buNone/>
            </a:pPr>
            <a:r>
              <a:rPr lang="fr-CA" sz="2400" dirty="0"/>
              <a:t>*Les provinces et territoires disposant d’une loi en matière de protection des renseignements personnels jugée « en substance similaire » à la LPRPDE peuvent être exemptés</a:t>
            </a:r>
            <a:endParaRPr lang="en-CA" sz="2400" dirty="0"/>
          </a:p>
        </p:txBody>
      </p:sp>
      <p:sp>
        <p:nvSpPr>
          <p:cNvPr id="4" name="Slide Number Placeholder 3"/>
          <p:cNvSpPr>
            <a:spLocks noGrp="1"/>
          </p:cNvSpPr>
          <p:nvPr>
            <p:ph type="sldNum" sz="quarter" idx="12"/>
          </p:nvPr>
        </p:nvSpPr>
        <p:spPr/>
        <p:txBody>
          <a:bodyPr/>
          <a:lstStyle/>
          <a:p>
            <a:fld id="{DA19E587-56DA-4391-8DEC-ECC94B3095E6}" type="slidenum">
              <a:rPr lang="en-CA" smtClean="0"/>
              <a:pPr/>
              <a:t>5</a:t>
            </a:fld>
            <a:endParaRPr lang="en-CA"/>
          </a:p>
        </p:txBody>
      </p:sp>
      <p:pic>
        <p:nvPicPr>
          <p:cNvPr id="1026" name="Picture 2" descr="C:\Users\Ella\AppData\Local\Microsoft\Windows\Temporary Internet Files\Content.IE5\684XRW24\MP900433153[1].jpg"/>
          <p:cNvPicPr>
            <a:picLocks noChangeAspect="1" noChangeArrowheads="1"/>
          </p:cNvPicPr>
          <p:nvPr/>
        </p:nvPicPr>
        <p:blipFill>
          <a:blip r:embed="rId3" cstate="print"/>
          <a:srcRect/>
          <a:stretch>
            <a:fillRect/>
          </a:stretch>
        </p:blipFill>
        <p:spPr bwMode="auto">
          <a:xfrm>
            <a:off x="7956376" y="260648"/>
            <a:ext cx="1187624" cy="2371601"/>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CA" dirty="0"/>
              <a:t>Vidéo : La LPRPDE pour les particuliers</a:t>
            </a:r>
            <a:endParaRPr lang="en-CA" dirty="0"/>
          </a:p>
        </p:txBody>
      </p:sp>
      <p:sp>
        <p:nvSpPr>
          <p:cNvPr id="3" name="Content Placeholder 2"/>
          <p:cNvSpPr>
            <a:spLocks noGrp="1"/>
          </p:cNvSpPr>
          <p:nvPr>
            <p:ph idx="1"/>
          </p:nvPr>
        </p:nvSpPr>
        <p:spPr/>
        <p:txBody>
          <a:bodyPr>
            <a:normAutofit fontScale="92500"/>
          </a:bodyPr>
          <a:lstStyle/>
          <a:p>
            <a:pPr lvl="0"/>
            <a:r>
              <a:rPr lang="fr-CA" dirty="0"/>
              <a:t>La vidéo suivante présente ce que la LPRPDE signifie pour les particuliers</a:t>
            </a:r>
            <a:endParaRPr lang="en-CA" dirty="0"/>
          </a:p>
          <a:p>
            <a:pPr lvl="0"/>
            <a:r>
              <a:rPr lang="fr-CA" dirty="0"/>
              <a:t>Il s’agit d’un outil éducatif créé par l’Association des Sourds du Canada – met en évidence les possibilités d’éducation que présentent les technologies de l’information et des communications en santé pour les infirmières</a:t>
            </a:r>
            <a:endParaRPr lang="en-CA" dirty="0"/>
          </a:p>
          <a:p>
            <a:pPr>
              <a:buNone/>
            </a:pPr>
            <a:endParaRPr lang="en-CA" dirty="0"/>
          </a:p>
          <a:p>
            <a:pPr algn="ctr">
              <a:buNone/>
            </a:pPr>
            <a:r>
              <a:rPr lang="en-CA" dirty="0" smtClean="0">
                <a:hlinkClick r:id="rId2"/>
              </a:rPr>
              <a:t>http://www.youtube.com/watch?v=HjUkkaUWHa8</a:t>
            </a:r>
            <a:endParaRPr lang="en-CA" dirty="0"/>
          </a:p>
        </p:txBody>
      </p:sp>
      <p:sp>
        <p:nvSpPr>
          <p:cNvPr id="4" name="Slide Number Placeholder 3"/>
          <p:cNvSpPr>
            <a:spLocks noGrp="1"/>
          </p:cNvSpPr>
          <p:nvPr>
            <p:ph type="sldNum" sz="quarter" idx="12"/>
          </p:nvPr>
        </p:nvSpPr>
        <p:spPr/>
        <p:txBody>
          <a:bodyPr/>
          <a:lstStyle/>
          <a:p>
            <a:fld id="{DA19E587-56DA-4391-8DEC-ECC94B3095E6}" type="slidenum">
              <a:rPr lang="en-CA" smtClean="0"/>
              <a:pPr/>
              <a:t>6</a:t>
            </a:fld>
            <a:endParaRPr lang="en-CA"/>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35280" cy="1143000"/>
          </a:xfrm>
        </p:spPr>
        <p:txBody>
          <a:bodyPr>
            <a:normAutofit fontScale="90000"/>
          </a:bodyPr>
          <a:lstStyle/>
          <a:p>
            <a:r>
              <a:rPr lang="fr-CA" dirty="0"/>
              <a:t>Exemple concret : Législation fédérale </a:t>
            </a:r>
            <a:r>
              <a:rPr lang="en-CA" sz="1300" dirty="0" smtClean="0"/>
              <a:t>4</a:t>
            </a:r>
            <a:endParaRPr lang="en-CA" sz="1300" dirty="0"/>
          </a:p>
        </p:txBody>
      </p:sp>
      <p:sp>
        <p:nvSpPr>
          <p:cNvPr id="3" name="Content Placeholder 2"/>
          <p:cNvSpPr>
            <a:spLocks noGrp="1"/>
          </p:cNvSpPr>
          <p:nvPr>
            <p:ph idx="1"/>
          </p:nvPr>
        </p:nvSpPr>
        <p:spPr>
          <a:xfrm>
            <a:off x="457200" y="1268760"/>
            <a:ext cx="7859216" cy="5400600"/>
          </a:xfrm>
        </p:spPr>
        <p:txBody>
          <a:bodyPr>
            <a:normAutofit fontScale="77500" lnSpcReduction="20000"/>
          </a:bodyPr>
          <a:lstStyle/>
          <a:p>
            <a:pPr lvl="0"/>
            <a:r>
              <a:rPr lang="fr-CA" b="1" dirty="0"/>
              <a:t>Résumé de conclusions d'enquête en vertu de la LPRPDE n</a:t>
            </a:r>
            <a:r>
              <a:rPr lang="fr-CA" b="1" baseline="30000" dirty="0"/>
              <a:t>o</a:t>
            </a:r>
            <a:r>
              <a:rPr lang="fr-CA" b="1" dirty="0"/>
              <a:t> 2003‑119 : Pratique d’un employeur sur la collecte de renseignements personnels médicaux aux fins d’une demande de mutation jugée appropriée</a:t>
            </a:r>
            <a:endParaRPr lang="en-CA" dirty="0"/>
          </a:p>
          <a:p>
            <a:pPr lvl="0"/>
            <a:r>
              <a:rPr lang="fr-CA" b="1" dirty="0"/>
              <a:t>Plainte : </a:t>
            </a:r>
            <a:r>
              <a:rPr lang="fr-CA" dirty="0"/>
              <a:t>Un employé d’une entreprise de télécommunications s’est plaint que son employeur essayait de recueillir plus de renseignements personnels à son sujet qu’il n’était nécessaire </a:t>
            </a:r>
            <a:endParaRPr lang="fr-CA" dirty="0" smtClean="0"/>
          </a:p>
          <a:p>
            <a:pPr marL="360363" lvl="0" indent="-360363">
              <a:buNone/>
            </a:pPr>
            <a:r>
              <a:rPr lang="fr-CA" dirty="0"/>
              <a:t> </a:t>
            </a:r>
            <a:r>
              <a:rPr lang="fr-CA" dirty="0" smtClean="0"/>
              <a:t>    afin </a:t>
            </a:r>
            <a:r>
              <a:rPr lang="fr-CA" dirty="0"/>
              <a:t>de déterminer s’il pouvait occuper un </a:t>
            </a:r>
            <a:endParaRPr lang="fr-CA" dirty="0" smtClean="0"/>
          </a:p>
          <a:p>
            <a:pPr marL="360363" lvl="0" indent="-360363">
              <a:buNone/>
            </a:pPr>
            <a:r>
              <a:rPr lang="fr-CA" dirty="0" smtClean="0"/>
              <a:t>     autre poste </a:t>
            </a:r>
            <a:r>
              <a:rPr lang="fr-CA" dirty="0"/>
              <a:t>pour des raisons de santé.</a:t>
            </a:r>
            <a:endParaRPr lang="en-CA" dirty="0"/>
          </a:p>
          <a:p>
            <a:r>
              <a:rPr lang="fr-CA" dirty="0"/>
              <a:t>Pourquoi la LPRPDE s’applique-t-elle dans ce cas?</a:t>
            </a:r>
            <a:endParaRPr lang="en-CA" dirty="0"/>
          </a:p>
          <a:p>
            <a:r>
              <a:rPr lang="fr-CA" dirty="0"/>
              <a:t>Quelle conclusion tirez-vous au sujet de la collecte </a:t>
            </a:r>
            <a:endParaRPr lang="fr-CA" dirty="0" smtClean="0"/>
          </a:p>
          <a:p>
            <a:pPr marL="0" indent="0">
              <a:buNone/>
            </a:pPr>
            <a:r>
              <a:rPr lang="fr-CA" dirty="0"/>
              <a:t> </a:t>
            </a:r>
            <a:r>
              <a:rPr lang="fr-CA" dirty="0" smtClean="0"/>
              <a:t>    et </a:t>
            </a:r>
            <a:r>
              <a:rPr lang="fr-CA" dirty="0"/>
              <a:t>de l’utilisation de renseignements personnels </a:t>
            </a:r>
            <a:endParaRPr lang="fr-CA" dirty="0" smtClean="0"/>
          </a:p>
          <a:p>
            <a:pPr marL="0" indent="0">
              <a:buNone/>
            </a:pPr>
            <a:r>
              <a:rPr lang="fr-CA" dirty="0" smtClean="0"/>
              <a:t>     sur </a:t>
            </a:r>
            <a:r>
              <a:rPr lang="fr-CA" dirty="0"/>
              <a:t>la </a:t>
            </a:r>
            <a:r>
              <a:rPr lang="fr-CA" dirty="0" smtClean="0"/>
              <a:t>santé </a:t>
            </a:r>
            <a:r>
              <a:rPr lang="fr-CA" dirty="0"/>
              <a:t>dans cette situation?</a:t>
            </a:r>
            <a:endParaRPr lang="en-CA" dirty="0"/>
          </a:p>
          <a:p>
            <a:endParaRPr lang="en-CA" dirty="0" smtClean="0"/>
          </a:p>
          <a:p>
            <a:pPr>
              <a:buNone/>
            </a:pPr>
            <a:endParaRPr lang="en-CA" dirty="0" smtClean="0"/>
          </a:p>
        </p:txBody>
      </p:sp>
      <p:sp>
        <p:nvSpPr>
          <p:cNvPr id="4" name="Slide Number Placeholder 3"/>
          <p:cNvSpPr>
            <a:spLocks noGrp="1"/>
          </p:cNvSpPr>
          <p:nvPr>
            <p:ph type="sldNum" sz="quarter" idx="12"/>
          </p:nvPr>
        </p:nvSpPr>
        <p:spPr/>
        <p:txBody>
          <a:bodyPr/>
          <a:lstStyle/>
          <a:p>
            <a:fld id="{DA19E587-56DA-4391-8DEC-ECC94B3095E6}" type="slidenum">
              <a:rPr lang="en-CA" smtClean="0"/>
              <a:pPr/>
              <a:t>7</a:t>
            </a:fld>
            <a:endParaRPr lang="en-CA"/>
          </a:p>
        </p:txBody>
      </p:sp>
      <p:pic>
        <p:nvPicPr>
          <p:cNvPr id="3081" name="Picture 9" descr="C:\Users\Ella\AppData\Local\Microsoft\Windows\Temporary Internet Files\Content.IE5\1FQD7ZC5\MP900410134[1].jpg"/>
          <p:cNvPicPr>
            <a:picLocks noChangeAspect="1" noChangeArrowheads="1"/>
          </p:cNvPicPr>
          <p:nvPr/>
        </p:nvPicPr>
        <p:blipFill>
          <a:blip r:embed="rId3" cstate="print"/>
          <a:srcRect/>
          <a:stretch>
            <a:fillRect/>
          </a:stretch>
        </p:blipFill>
        <p:spPr bwMode="auto">
          <a:xfrm>
            <a:off x="7455150" y="3717032"/>
            <a:ext cx="1531129" cy="2635016"/>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363272" cy="1143000"/>
          </a:xfrm>
        </p:spPr>
        <p:txBody>
          <a:bodyPr>
            <a:normAutofit fontScale="90000"/>
          </a:bodyPr>
          <a:lstStyle/>
          <a:p>
            <a:r>
              <a:rPr lang="fr-CA" sz="4000" dirty="0"/>
              <a:t>Exemple dans le domaine infirmier : Législation </a:t>
            </a:r>
            <a:r>
              <a:rPr lang="fr-CA" sz="4000" dirty="0" smtClean="0"/>
              <a:t>provinciale </a:t>
            </a:r>
            <a:r>
              <a:rPr lang="en-CA" sz="1300" dirty="0" smtClean="0"/>
              <a:t>5</a:t>
            </a:r>
            <a:endParaRPr lang="en-CA" sz="1300" dirty="0"/>
          </a:p>
        </p:txBody>
      </p:sp>
      <p:sp>
        <p:nvSpPr>
          <p:cNvPr id="4" name="Slide Number Placeholder 3"/>
          <p:cNvSpPr>
            <a:spLocks noGrp="1"/>
          </p:cNvSpPr>
          <p:nvPr>
            <p:ph type="sldNum" sz="quarter" idx="12"/>
          </p:nvPr>
        </p:nvSpPr>
        <p:spPr/>
        <p:txBody>
          <a:bodyPr/>
          <a:lstStyle/>
          <a:p>
            <a:fld id="{DA19E587-56DA-4391-8DEC-ECC94B3095E6}" type="slidenum">
              <a:rPr lang="en-CA" smtClean="0"/>
              <a:pPr/>
              <a:t>8</a:t>
            </a:fld>
            <a:endParaRPr lang="en-CA"/>
          </a:p>
        </p:txBody>
      </p:sp>
      <p:sp>
        <p:nvSpPr>
          <p:cNvPr id="8" name="Rectangle 7"/>
          <p:cNvSpPr/>
          <p:nvPr/>
        </p:nvSpPr>
        <p:spPr>
          <a:xfrm>
            <a:off x="755576" y="1340768"/>
            <a:ext cx="7632848" cy="5016758"/>
          </a:xfrm>
          <a:prstGeom prst="rect">
            <a:avLst/>
          </a:prstGeom>
        </p:spPr>
        <p:txBody>
          <a:bodyPr wrap="square">
            <a:spAutoFit/>
          </a:bodyPr>
          <a:lstStyle/>
          <a:p>
            <a:r>
              <a:rPr lang="fr-CA" sz="2000" dirty="0"/>
              <a:t>Une infirmière autorisée travaille pour une entreprise privée qui fabrique des marchandises à l’aide de produits chimiques susceptibles d’être toxiques pour les gens qui y sont exposés pendant des périodes prolongées</a:t>
            </a:r>
            <a:r>
              <a:rPr lang="fr-CA" sz="2000" i="1" dirty="0"/>
              <a:t>. </a:t>
            </a:r>
            <a:r>
              <a:rPr lang="fr-CA" sz="2000" dirty="0"/>
              <a:t>Elle a été embauchée pour vérifier régulièrement les niveaux de diverses toxines chez les employés de l’entreprise afin de déterminer s’il est sécuritaire pour eux de continuer à travailler dans des conditions d’exposition à ces produits chimiques. Une fois détectés certains niveaux de toxines dans le sang, les employés sont transférés à d’autres divisions de l’entreprise où ils ne sont plus exposés à ces produits chimiques. Une fois par mois, l’infirmière fournit à la direction de l’entreprise un rapport indiquant s’il est sécuritaire pour chaque employé de continuer à travailler dans ces conditions. Les renseignements sur les employés qu’obtient l’infirmière à la suite des analyses ne servent à aucune autre fin.</a:t>
            </a:r>
            <a:endParaRPr lang="en-CA" sz="2000" dirty="0"/>
          </a:p>
          <a:p>
            <a:r>
              <a:rPr lang="fr-CA" sz="2000" dirty="0"/>
              <a:t>L’infirmière est-elle assujettie à la </a:t>
            </a:r>
            <a:r>
              <a:rPr lang="fr-CA" sz="2000" i="1" dirty="0"/>
              <a:t>Loi </a:t>
            </a:r>
            <a:r>
              <a:rPr lang="fr-CA" sz="2000" dirty="0"/>
              <a:t>[version ontarienne de la LPRPDE]</a:t>
            </a:r>
            <a:r>
              <a:rPr lang="fr-CA" sz="2000" i="1" dirty="0"/>
              <a:t>?</a:t>
            </a:r>
            <a:endParaRPr lang="en-CA" sz="2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35280" cy="1143000"/>
          </a:xfrm>
        </p:spPr>
        <p:txBody>
          <a:bodyPr>
            <a:normAutofit fontScale="90000"/>
          </a:bodyPr>
          <a:lstStyle/>
          <a:p>
            <a:r>
              <a:rPr lang="fr-CA" sz="4000" dirty="0"/>
              <a:t>Normes infirmières </a:t>
            </a:r>
            <a:r>
              <a:rPr lang="fr-CA" sz="4000" dirty="0" smtClean="0"/>
              <a:t>provinciales/ territoriales</a:t>
            </a:r>
            <a:r>
              <a:rPr lang="en-CA" sz="3900" dirty="0" smtClean="0"/>
              <a:t> </a:t>
            </a:r>
            <a:r>
              <a:rPr lang="en-CA" sz="1300" dirty="0" smtClean="0"/>
              <a:t>6</a:t>
            </a:r>
            <a:endParaRPr lang="en-CA" sz="1300" dirty="0"/>
          </a:p>
        </p:txBody>
      </p:sp>
      <p:sp>
        <p:nvSpPr>
          <p:cNvPr id="3" name="Content Placeholder 2"/>
          <p:cNvSpPr>
            <a:spLocks noGrp="1"/>
          </p:cNvSpPr>
          <p:nvPr>
            <p:ph idx="1"/>
          </p:nvPr>
        </p:nvSpPr>
        <p:spPr>
          <a:xfrm>
            <a:off x="457200" y="1600200"/>
            <a:ext cx="8229600" cy="4925144"/>
          </a:xfrm>
        </p:spPr>
        <p:txBody>
          <a:bodyPr>
            <a:normAutofit fontScale="85000" lnSpcReduction="20000"/>
          </a:bodyPr>
          <a:lstStyle/>
          <a:p>
            <a:r>
              <a:rPr lang="fr-CA" dirty="0"/>
              <a:t>Chaque organisme de réglementation professionnelle provincial et territorial possède ses propres normes soulignant l’obligation des infirmières de respecter la confidentialité.</a:t>
            </a:r>
            <a:endParaRPr lang="en-CA" dirty="0"/>
          </a:p>
          <a:p>
            <a:r>
              <a:rPr lang="fr-CA" dirty="0"/>
              <a:t>Exemple : Saskatchewan </a:t>
            </a:r>
            <a:r>
              <a:rPr lang="fr-CA" dirty="0" err="1"/>
              <a:t>Registered</a:t>
            </a:r>
            <a:r>
              <a:rPr lang="fr-CA" dirty="0"/>
              <a:t> Nurses Association - Standards and </a:t>
            </a:r>
            <a:r>
              <a:rPr lang="fr-CA" dirty="0" err="1"/>
              <a:t>Foundation</a:t>
            </a:r>
            <a:r>
              <a:rPr lang="fr-CA" dirty="0"/>
              <a:t> </a:t>
            </a:r>
            <a:r>
              <a:rPr lang="fr-CA" dirty="0" err="1"/>
              <a:t>Competencies</a:t>
            </a:r>
            <a:r>
              <a:rPr lang="fr-CA" dirty="0"/>
              <a:t> for the Practice of </a:t>
            </a:r>
            <a:r>
              <a:rPr lang="fr-CA" dirty="0" err="1"/>
              <a:t>Registered</a:t>
            </a:r>
            <a:r>
              <a:rPr lang="fr-CA" dirty="0"/>
              <a:t> Nurses’ : Standard III : </a:t>
            </a:r>
            <a:r>
              <a:rPr lang="fr-CA" dirty="0" err="1"/>
              <a:t>Ethical</a:t>
            </a:r>
            <a:r>
              <a:rPr lang="fr-CA" dirty="0"/>
              <a:t> Practice (Normes et compétences de base pour la pratique des infirmières autorisées : Norme III : pratique éthique)</a:t>
            </a:r>
            <a:endParaRPr lang="en-CA" dirty="0"/>
          </a:p>
          <a:p>
            <a:r>
              <a:rPr lang="fr-CA" dirty="0"/>
              <a:t>« 80. Comprendre les aspects éthiques et juridiques liés au respect de la confidentialité des clients dans toutes les formes de communication : écrite, orale et électronique. » [Traduction]</a:t>
            </a:r>
            <a:endParaRPr lang="en-CA" dirty="0"/>
          </a:p>
        </p:txBody>
      </p:sp>
      <p:sp>
        <p:nvSpPr>
          <p:cNvPr id="4" name="Slide Number Placeholder 3"/>
          <p:cNvSpPr>
            <a:spLocks noGrp="1"/>
          </p:cNvSpPr>
          <p:nvPr>
            <p:ph type="sldNum" sz="quarter" idx="12"/>
          </p:nvPr>
        </p:nvSpPr>
        <p:spPr/>
        <p:txBody>
          <a:bodyPr/>
          <a:lstStyle/>
          <a:p>
            <a:fld id="{DA19E587-56DA-4391-8DEC-ECC94B3095E6}" type="slidenum">
              <a:rPr lang="en-CA" smtClean="0"/>
              <a:pPr/>
              <a:t>9</a:t>
            </a:fld>
            <a:endParaRPr lang="en-CA"/>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2794</TotalTime>
  <Words>843</Words>
  <Application>Microsoft Office PowerPoint</Application>
  <PresentationFormat>On-screen Show (4:3)</PresentationFormat>
  <Paragraphs>117</Paragraphs>
  <Slides>12</Slides>
  <Notes>7</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Utilisation de la technologie dans la pratique infirmière :</vt:lpstr>
      <vt:lpstr>Plan</vt:lpstr>
      <vt:lpstr>Défis stratégiques1-2</vt:lpstr>
      <vt:lpstr>Facteurs à prendre en compte chez les décideurs canadiens 1</vt:lpstr>
      <vt:lpstr>Législation fédérale 3</vt:lpstr>
      <vt:lpstr>Vidéo : La LPRPDE pour les particuliers</vt:lpstr>
      <vt:lpstr>Exemple concret : Législation fédérale 4</vt:lpstr>
      <vt:lpstr>Exemple dans le domaine infirmier : Législation provinciale 5</vt:lpstr>
      <vt:lpstr>Normes infirmières provinciales/ territoriales 6</vt:lpstr>
      <vt:lpstr>Normes nationales dans le domaine infirmier 7</vt:lpstr>
      <vt:lpstr>Politiques organisationnelles 8</vt:lpstr>
      <vt:lpstr>Vidéo : Protection des renseignements personnels et politique</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Ella</dc:creator>
  <cp:lastModifiedBy>Leah Jorgensen</cp:lastModifiedBy>
  <cp:revision>180</cp:revision>
  <dcterms:created xsi:type="dcterms:W3CDTF">2013-10-30T02:04:34Z</dcterms:created>
  <dcterms:modified xsi:type="dcterms:W3CDTF">2014-02-24T16:09:28Z</dcterms:modified>
</cp:coreProperties>
</file>