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8" r:id="rId3"/>
    <p:sldId id="266" r:id="rId4"/>
    <p:sldId id="289" r:id="rId5"/>
    <p:sldId id="291" r:id="rId6"/>
    <p:sldId id="285" r:id="rId7"/>
    <p:sldId id="286" r:id="rId8"/>
    <p:sldId id="287" r:id="rId9"/>
    <p:sldId id="288" r:id="rId10"/>
    <p:sldId id="271" r:id="rId11"/>
    <p:sldId id="272" r:id="rId12"/>
    <p:sldId id="273" r:id="rId13"/>
    <p:sldId id="274" r:id="rId14"/>
    <p:sldId id="278" r:id="rId15"/>
    <p:sldId id="284" r:id="rId16"/>
    <p:sldId id="275" r:id="rId17"/>
    <p:sldId id="276" r:id="rId18"/>
    <p:sldId id="277" r:id="rId19"/>
    <p:sldId id="290" r:id="rId20"/>
    <p:sldId id="26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857" autoAdjust="0"/>
  </p:normalViewPr>
  <p:slideViewPr>
    <p:cSldViewPr>
      <p:cViewPr>
        <p:scale>
          <a:sx n="118" d="100"/>
          <a:sy n="118" d="100"/>
        </p:scale>
        <p:origin x="-1350" y="390"/>
      </p:cViewPr>
      <p:guideLst>
        <p:guide orient="horz" pos="2160"/>
        <p:guide pos="2880"/>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AF53F3-6417-48B6-A67E-1C1409759544}" type="doc">
      <dgm:prSet loTypeId="urn:microsoft.com/office/officeart/2005/8/layout/funnel1" loCatId="relationship" qsTypeId="urn:microsoft.com/office/officeart/2005/8/quickstyle/simple1" qsCatId="simple" csTypeId="urn:microsoft.com/office/officeart/2005/8/colors/colorful3" csCatId="colorful" phldr="1"/>
      <dgm:spPr/>
      <dgm:t>
        <a:bodyPr/>
        <a:lstStyle/>
        <a:p>
          <a:endParaRPr lang="en-CA"/>
        </a:p>
      </dgm:t>
    </dgm:pt>
    <dgm:pt modelId="{B7D6EEE9-3B31-409E-A490-AF43A47AA944}">
      <dgm:prSet phldrT="[Text]" custT="1"/>
      <dgm:spPr/>
      <dgm:t>
        <a:bodyPr/>
        <a:lstStyle/>
        <a:p>
          <a:r>
            <a:rPr lang="en-CA" sz="1600" dirty="0" smtClean="0"/>
            <a:t>Clinical Practice Guidelines</a:t>
          </a:r>
          <a:endParaRPr lang="en-CA" sz="1600" dirty="0"/>
        </a:p>
      </dgm:t>
    </dgm:pt>
    <dgm:pt modelId="{EA057786-E61A-4456-A43B-7BA56CF6B19B}" type="parTrans" cxnId="{8B62DEB2-90C4-410F-AD0B-E828550244DD}">
      <dgm:prSet/>
      <dgm:spPr/>
      <dgm:t>
        <a:bodyPr/>
        <a:lstStyle/>
        <a:p>
          <a:endParaRPr lang="en-CA"/>
        </a:p>
      </dgm:t>
    </dgm:pt>
    <dgm:pt modelId="{3C52C801-2CEA-4EC6-AE86-B01F52616C29}" type="sibTrans" cxnId="{8B62DEB2-90C4-410F-AD0B-E828550244DD}">
      <dgm:prSet/>
      <dgm:spPr/>
      <dgm:t>
        <a:bodyPr/>
        <a:lstStyle/>
        <a:p>
          <a:endParaRPr lang="en-CA"/>
        </a:p>
      </dgm:t>
    </dgm:pt>
    <dgm:pt modelId="{4D9AB535-0F60-41FA-9589-0B361F0C0B45}">
      <dgm:prSet phldrT="[Text]" custT="1"/>
      <dgm:spPr/>
      <dgm:t>
        <a:bodyPr/>
        <a:lstStyle/>
        <a:p>
          <a:r>
            <a:rPr lang="en-CA" sz="1600" dirty="0" smtClean="0"/>
            <a:t>Nursing Assessment</a:t>
          </a:r>
          <a:endParaRPr lang="en-CA" sz="1600" dirty="0"/>
        </a:p>
      </dgm:t>
    </dgm:pt>
    <dgm:pt modelId="{B06E0989-E266-441C-BE30-BE17E7E4AF11}" type="parTrans" cxnId="{28CCC85D-CEC1-48FE-8B37-727B50362210}">
      <dgm:prSet/>
      <dgm:spPr/>
      <dgm:t>
        <a:bodyPr/>
        <a:lstStyle/>
        <a:p>
          <a:endParaRPr lang="en-CA"/>
        </a:p>
      </dgm:t>
    </dgm:pt>
    <dgm:pt modelId="{E92969DC-798D-4518-B5E3-5364DB8C01BA}" type="sibTrans" cxnId="{28CCC85D-CEC1-48FE-8B37-727B50362210}">
      <dgm:prSet/>
      <dgm:spPr/>
      <dgm:t>
        <a:bodyPr/>
        <a:lstStyle/>
        <a:p>
          <a:endParaRPr lang="en-CA"/>
        </a:p>
      </dgm:t>
    </dgm:pt>
    <dgm:pt modelId="{2142B887-49F6-49EA-8642-6C001F77908C}">
      <dgm:prSet phldrT="[Text]" custT="1"/>
      <dgm:spPr/>
      <dgm:t>
        <a:bodyPr/>
        <a:lstStyle/>
        <a:p>
          <a:r>
            <a:rPr lang="en-CA" sz="1600" dirty="0" smtClean="0"/>
            <a:t>Health Technologies</a:t>
          </a:r>
          <a:endParaRPr lang="en-CA" sz="1600" dirty="0"/>
        </a:p>
      </dgm:t>
    </dgm:pt>
    <dgm:pt modelId="{950ABE5D-2CD4-421B-BD54-6A8A1551C7A5}" type="parTrans" cxnId="{1626A1F4-613D-4B50-A1ED-6A5DF5B90778}">
      <dgm:prSet/>
      <dgm:spPr/>
      <dgm:t>
        <a:bodyPr/>
        <a:lstStyle/>
        <a:p>
          <a:endParaRPr lang="en-CA"/>
        </a:p>
      </dgm:t>
    </dgm:pt>
    <dgm:pt modelId="{836330DF-CE37-4C19-A33B-3DAE27EA8CFB}" type="sibTrans" cxnId="{1626A1F4-613D-4B50-A1ED-6A5DF5B90778}">
      <dgm:prSet/>
      <dgm:spPr/>
      <dgm:t>
        <a:bodyPr/>
        <a:lstStyle/>
        <a:p>
          <a:endParaRPr lang="en-CA"/>
        </a:p>
      </dgm:t>
    </dgm:pt>
    <dgm:pt modelId="{E97C83C7-6AC7-4001-B01F-E133023D7023}">
      <dgm:prSet phldrT="[Text]" custT="1"/>
      <dgm:spPr/>
      <dgm:t>
        <a:bodyPr/>
        <a:lstStyle/>
        <a:p>
          <a:r>
            <a:rPr lang="en-CA" sz="3600" dirty="0" smtClean="0"/>
            <a:t>Clinical Judgement</a:t>
          </a:r>
          <a:endParaRPr lang="en-CA" sz="3600" dirty="0"/>
        </a:p>
      </dgm:t>
    </dgm:pt>
    <dgm:pt modelId="{69FC3183-DDAD-448C-B262-ED9BA86350B8}" type="parTrans" cxnId="{092E92FD-311F-4C0F-9608-79A06BDEFE54}">
      <dgm:prSet/>
      <dgm:spPr/>
      <dgm:t>
        <a:bodyPr/>
        <a:lstStyle/>
        <a:p>
          <a:endParaRPr lang="en-CA"/>
        </a:p>
      </dgm:t>
    </dgm:pt>
    <dgm:pt modelId="{23131030-4FD9-4A45-92B5-169F77042C6A}" type="sibTrans" cxnId="{092E92FD-311F-4C0F-9608-79A06BDEFE54}">
      <dgm:prSet/>
      <dgm:spPr/>
      <dgm:t>
        <a:bodyPr/>
        <a:lstStyle/>
        <a:p>
          <a:endParaRPr lang="en-CA"/>
        </a:p>
      </dgm:t>
    </dgm:pt>
    <dgm:pt modelId="{000E0379-193B-44BE-AF5C-0CC183AE29C8}" type="pres">
      <dgm:prSet presAssocID="{D3AF53F3-6417-48B6-A67E-1C1409759544}" presName="Name0" presStyleCnt="0">
        <dgm:presLayoutVars>
          <dgm:chMax val="4"/>
          <dgm:resizeHandles val="exact"/>
        </dgm:presLayoutVars>
      </dgm:prSet>
      <dgm:spPr/>
      <dgm:t>
        <a:bodyPr/>
        <a:lstStyle/>
        <a:p>
          <a:endParaRPr lang="en-CA"/>
        </a:p>
      </dgm:t>
    </dgm:pt>
    <dgm:pt modelId="{5298F5B2-ACE8-47A5-8BEE-0A7A8B7619ED}" type="pres">
      <dgm:prSet presAssocID="{D3AF53F3-6417-48B6-A67E-1C1409759544}" presName="ellipse" presStyleLbl="trBgShp" presStyleIdx="0" presStyleCnt="1"/>
      <dgm:spPr/>
    </dgm:pt>
    <dgm:pt modelId="{3D383808-FE68-4B5C-9B0A-3012424B6233}" type="pres">
      <dgm:prSet presAssocID="{D3AF53F3-6417-48B6-A67E-1C1409759544}" presName="arrow1" presStyleLbl="fgShp" presStyleIdx="0" presStyleCnt="1"/>
      <dgm:spPr/>
    </dgm:pt>
    <dgm:pt modelId="{6CBB1C57-2805-4BFE-9F9F-CC6703AC5804}" type="pres">
      <dgm:prSet presAssocID="{D3AF53F3-6417-48B6-A67E-1C1409759544}" presName="rectangle" presStyleLbl="revTx" presStyleIdx="0" presStyleCnt="1" custScaleX="121893">
        <dgm:presLayoutVars>
          <dgm:bulletEnabled val="1"/>
        </dgm:presLayoutVars>
      </dgm:prSet>
      <dgm:spPr/>
      <dgm:t>
        <a:bodyPr/>
        <a:lstStyle/>
        <a:p>
          <a:endParaRPr lang="en-CA"/>
        </a:p>
      </dgm:t>
    </dgm:pt>
    <dgm:pt modelId="{223726EF-0F7D-46D5-9E2F-5E6F53C98A23}" type="pres">
      <dgm:prSet presAssocID="{4D9AB535-0F60-41FA-9589-0B361F0C0B45}" presName="item1" presStyleLbl="node1" presStyleIdx="0" presStyleCnt="3" custScaleX="121893">
        <dgm:presLayoutVars>
          <dgm:bulletEnabled val="1"/>
        </dgm:presLayoutVars>
      </dgm:prSet>
      <dgm:spPr/>
      <dgm:t>
        <a:bodyPr/>
        <a:lstStyle/>
        <a:p>
          <a:endParaRPr lang="en-CA"/>
        </a:p>
      </dgm:t>
    </dgm:pt>
    <dgm:pt modelId="{C07D02DE-4FD8-470C-9574-D929975CCDC4}" type="pres">
      <dgm:prSet presAssocID="{2142B887-49F6-49EA-8642-6C001F77908C}" presName="item2" presStyleLbl="node1" presStyleIdx="1" presStyleCnt="3" custScaleX="121893">
        <dgm:presLayoutVars>
          <dgm:bulletEnabled val="1"/>
        </dgm:presLayoutVars>
      </dgm:prSet>
      <dgm:spPr/>
      <dgm:t>
        <a:bodyPr/>
        <a:lstStyle/>
        <a:p>
          <a:endParaRPr lang="en-CA"/>
        </a:p>
      </dgm:t>
    </dgm:pt>
    <dgm:pt modelId="{198D2366-C580-48BA-ADE7-F38F1D45AE4F}" type="pres">
      <dgm:prSet presAssocID="{E97C83C7-6AC7-4001-B01F-E133023D7023}" presName="item3" presStyleLbl="node1" presStyleIdx="2" presStyleCnt="3" custScaleX="121893">
        <dgm:presLayoutVars>
          <dgm:bulletEnabled val="1"/>
        </dgm:presLayoutVars>
      </dgm:prSet>
      <dgm:spPr/>
      <dgm:t>
        <a:bodyPr/>
        <a:lstStyle/>
        <a:p>
          <a:endParaRPr lang="en-CA"/>
        </a:p>
      </dgm:t>
    </dgm:pt>
    <dgm:pt modelId="{481A1D5A-6119-4DCC-AD53-184F3EBB0D79}" type="pres">
      <dgm:prSet presAssocID="{D3AF53F3-6417-48B6-A67E-1C1409759544}" presName="funnel" presStyleLbl="trAlignAcc1" presStyleIdx="0" presStyleCnt="1"/>
      <dgm:spPr/>
    </dgm:pt>
  </dgm:ptLst>
  <dgm:cxnLst>
    <dgm:cxn modelId="{461E0E9C-E0CB-4580-BD9C-965FE4D7BC6F}" type="presOf" srcId="{E97C83C7-6AC7-4001-B01F-E133023D7023}" destId="{6CBB1C57-2805-4BFE-9F9F-CC6703AC5804}" srcOrd="0" destOrd="0" presId="urn:microsoft.com/office/officeart/2005/8/layout/funnel1"/>
    <dgm:cxn modelId="{28CCC85D-CEC1-48FE-8B37-727B50362210}" srcId="{D3AF53F3-6417-48B6-A67E-1C1409759544}" destId="{4D9AB535-0F60-41FA-9589-0B361F0C0B45}" srcOrd="1" destOrd="0" parTransId="{B06E0989-E266-441C-BE30-BE17E7E4AF11}" sibTransId="{E92969DC-798D-4518-B5E3-5364DB8C01BA}"/>
    <dgm:cxn modelId="{8B62DEB2-90C4-410F-AD0B-E828550244DD}" srcId="{D3AF53F3-6417-48B6-A67E-1C1409759544}" destId="{B7D6EEE9-3B31-409E-A490-AF43A47AA944}" srcOrd="0" destOrd="0" parTransId="{EA057786-E61A-4456-A43B-7BA56CF6B19B}" sibTransId="{3C52C801-2CEA-4EC6-AE86-B01F52616C29}"/>
    <dgm:cxn modelId="{092E92FD-311F-4C0F-9608-79A06BDEFE54}" srcId="{D3AF53F3-6417-48B6-A67E-1C1409759544}" destId="{E97C83C7-6AC7-4001-B01F-E133023D7023}" srcOrd="3" destOrd="0" parTransId="{69FC3183-DDAD-448C-B262-ED9BA86350B8}" sibTransId="{23131030-4FD9-4A45-92B5-169F77042C6A}"/>
    <dgm:cxn modelId="{A6BEC55F-5809-47DF-BBD4-784CF5FE9339}" type="presOf" srcId="{4D9AB535-0F60-41FA-9589-0B361F0C0B45}" destId="{C07D02DE-4FD8-470C-9574-D929975CCDC4}" srcOrd="0" destOrd="0" presId="urn:microsoft.com/office/officeart/2005/8/layout/funnel1"/>
    <dgm:cxn modelId="{1626A1F4-613D-4B50-A1ED-6A5DF5B90778}" srcId="{D3AF53F3-6417-48B6-A67E-1C1409759544}" destId="{2142B887-49F6-49EA-8642-6C001F77908C}" srcOrd="2" destOrd="0" parTransId="{950ABE5D-2CD4-421B-BD54-6A8A1551C7A5}" sibTransId="{836330DF-CE37-4C19-A33B-3DAE27EA8CFB}"/>
    <dgm:cxn modelId="{DE529BA3-90F1-45E6-A28A-294FA71B6FB3}" type="presOf" srcId="{B7D6EEE9-3B31-409E-A490-AF43A47AA944}" destId="{198D2366-C580-48BA-ADE7-F38F1D45AE4F}" srcOrd="0" destOrd="0" presId="urn:microsoft.com/office/officeart/2005/8/layout/funnel1"/>
    <dgm:cxn modelId="{700011BA-7AD9-4759-9BB9-D3D74AA9E92D}" type="presOf" srcId="{2142B887-49F6-49EA-8642-6C001F77908C}" destId="{223726EF-0F7D-46D5-9E2F-5E6F53C98A23}" srcOrd="0" destOrd="0" presId="urn:microsoft.com/office/officeart/2005/8/layout/funnel1"/>
    <dgm:cxn modelId="{BE9958AE-738B-4530-A2D1-40D460A98A68}" type="presOf" srcId="{D3AF53F3-6417-48B6-A67E-1C1409759544}" destId="{000E0379-193B-44BE-AF5C-0CC183AE29C8}" srcOrd="0" destOrd="0" presId="urn:microsoft.com/office/officeart/2005/8/layout/funnel1"/>
    <dgm:cxn modelId="{571C84D5-8FA6-4FA1-A0C2-C5CD1F9128C8}" type="presParOf" srcId="{000E0379-193B-44BE-AF5C-0CC183AE29C8}" destId="{5298F5B2-ACE8-47A5-8BEE-0A7A8B7619ED}" srcOrd="0" destOrd="0" presId="urn:microsoft.com/office/officeart/2005/8/layout/funnel1"/>
    <dgm:cxn modelId="{6BF03376-6F44-4C67-B2C9-587E0F428E9B}" type="presParOf" srcId="{000E0379-193B-44BE-AF5C-0CC183AE29C8}" destId="{3D383808-FE68-4B5C-9B0A-3012424B6233}" srcOrd="1" destOrd="0" presId="urn:microsoft.com/office/officeart/2005/8/layout/funnel1"/>
    <dgm:cxn modelId="{F1BAAFE7-EC42-48AB-AD24-5485C1F399EE}" type="presParOf" srcId="{000E0379-193B-44BE-AF5C-0CC183AE29C8}" destId="{6CBB1C57-2805-4BFE-9F9F-CC6703AC5804}" srcOrd="2" destOrd="0" presId="urn:microsoft.com/office/officeart/2005/8/layout/funnel1"/>
    <dgm:cxn modelId="{BC082B9A-F143-4B92-8FFB-2196A516A6F1}" type="presParOf" srcId="{000E0379-193B-44BE-AF5C-0CC183AE29C8}" destId="{223726EF-0F7D-46D5-9E2F-5E6F53C98A23}" srcOrd="3" destOrd="0" presId="urn:microsoft.com/office/officeart/2005/8/layout/funnel1"/>
    <dgm:cxn modelId="{78CFC051-62D8-43B6-AE2A-15F536B61F44}" type="presParOf" srcId="{000E0379-193B-44BE-AF5C-0CC183AE29C8}" destId="{C07D02DE-4FD8-470C-9574-D929975CCDC4}" srcOrd="4" destOrd="0" presId="urn:microsoft.com/office/officeart/2005/8/layout/funnel1"/>
    <dgm:cxn modelId="{2E876DE8-F50C-4D75-BB19-3D8736EEDFCA}" type="presParOf" srcId="{000E0379-193B-44BE-AF5C-0CC183AE29C8}" destId="{198D2366-C580-48BA-ADE7-F38F1D45AE4F}" srcOrd="5" destOrd="0" presId="urn:microsoft.com/office/officeart/2005/8/layout/funnel1"/>
    <dgm:cxn modelId="{AD58FF9D-507D-442B-AF4F-DF6FFC0096AA}" type="presParOf" srcId="{000E0379-193B-44BE-AF5C-0CC183AE29C8}" destId="{481A1D5A-6119-4DCC-AD53-184F3EBB0D79}" srcOrd="6" destOrd="0" presId="urn:microsoft.com/office/officeart/2005/8/layout/funne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D80DCE-5B50-4C6D-9484-D01203501B23}" type="doc">
      <dgm:prSet loTypeId="urn:microsoft.com/office/officeart/2005/8/layout/arrow3" loCatId="relationship" qsTypeId="urn:microsoft.com/office/officeart/2005/8/quickstyle/simple1" qsCatId="simple" csTypeId="urn:microsoft.com/office/officeart/2005/8/colors/colorful3" csCatId="colorful" phldr="1"/>
      <dgm:spPr/>
      <dgm:t>
        <a:bodyPr/>
        <a:lstStyle/>
        <a:p>
          <a:endParaRPr lang="en-CA"/>
        </a:p>
      </dgm:t>
    </dgm:pt>
    <dgm:pt modelId="{736D2380-CFD6-43B1-A1BA-1C8E4BECB0EE}">
      <dgm:prSet phldrT="[Text]"/>
      <dgm:spPr/>
      <dgm:t>
        <a:bodyPr/>
        <a:lstStyle/>
        <a:p>
          <a:r>
            <a:rPr lang="en-CA" dirty="0" smtClean="0"/>
            <a:t>Use of best evidence</a:t>
          </a:r>
          <a:endParaRPr lang="en-CA" dirty="0"/>
        </a:p>
      </dgm:t>
    </dgm:pt>
    <dgm:pt modelId="{2D1BB8BF-0D41-43CB-8C3E-026107C9A100}" type="parTrans" cxnId="{FE11D4FD-9F74-4646-A908-2F790B3CFEFB}">
      <dgm:prSet/>
      <dgm:spPr/>
      <dgm:t>
        <a:bodyPr/>
        <a:lstStyle/>
        <a:p>
          <a:endParaRPr lang="en-CA"/>
        </a:p>
      </dgm:t>
    </dgm:pt>
    <dgm:pt modelId="{D954C197-09AA-401D-931E-B09FFCFDE63C}" type="sibTrans" cxnId="{FE11D4FD-9F74-4646-A908-2F790B3CFEFB}">
      <dgm:prSet/>
      <dgm:spPr/>
      <dgm:t>
        <a:bodyPr/>
        <a:lstStyle/>
        <a:p>
          <a:endParaRPr lang="en-CA"/>
        </a:p>
      </dgm:t>
    </dgm:pt>
    <dgm:pt modelId="{DABD5486-1B16-497E-B8AA-30AFAB5781F3}">
      <dgm:prSet phldrT="[Text]"/>
      <dgm:spPr/>
      <dgm:t>
        <a:bodyPr/>
        <a:lstStyle/>
        <a:p>
          <a:r>
            <a:rPr lang="en-CA" dirty="0" smtClean="0"/>
            <a:t>Consideration of patient/client preferences</a:t>
          </a:r>
          <a:endParaRPr lang="en-CA" dirty="0"/>
        </a:p>
      </dgm:t>
    </dgm:pt>
    <dgm:pt modelId="{E36E15DB-DF26-47A2-A02C-1D0E5C495F56}" type="parTrans" cxnId="{E5F37435-717E-4150-AA7A-CB012668D492}">
      <dgm:prSet/>
      <dgm:spPr/>
      <dgm:t>
        <a:bodyPr/>
        <a:lstStyle/>
        <a:p>
          <a:endParaRPr lang="en-CA"/>
        </a:p>
      </dgm:t>
    </dgm:pt>
    <dgm:pt modelId="{7988C74C-BB3D-404F-AEC2-713EC4C8A00E}" type="sibTrans" cxnId="{E5F37435-717E-4150-AA7A-CB012668D492}">
      <dgm:prSet/>
      <dgm:spPr/>
      <dgm:t>
        <a:bodyPr/>
        <a:lstStyle/>
        <a:p>
          <a:endParaRPr lang="en-CA"/>
        </a:p>
      </dgm:t>
    </dgm:pt>
    <dgm:pt modelId="{E8971E0B-65FF-4785-B5ED-934F0E5CB736}" type="pres">
      <dgm:prSet presAssocID="{14D80DCE-5B50-4C6D-9484-D01203501B23}" presName="compositeShape" presStyleCnt="0">
        <dgm:presLayoutVars>
          <dgm:chMax val="2"/>
          <dgm:dir/>
          <dgm:resizeHandles val="exact"/>
        </dgm:presLayoutVars>
      </dgm:prSet>
      <dgm:spPr/>
      <dgm:t>
        <a:bodyPr/>
        <a:lstStyle/>
        <a:p>
          <a:endParaRPr lang="en-CA"/>
        </a:p>
      </dgm:t>
    </dgm:pt>
    <dgm:pt modelId="{636F906B-8C98-4B11-AF8D-D541321B7194}" type="pres">
      <dgm:prSet presAssocID="{14D80DCE-5B50-4C6D-9484-D01203501B23}" presName="divider" presStyleLbl="fgShp" presStyleIdx="0" presStyleCnt="1"/>
      <dgm:spPr/>
    </dgm:pt>
    <dgm:pt modelId="{B0F3B18E-5E2D-457B-B076-E3686560B2F9}" type="pres">
      <dgm:prSet presAssocID="{736D2380-CFD6-43B1-A1BA-1C8E4BECB0EE}" presName="downArrow" presStyleLbl="node1" presStyleIdx="0" presStyleCnt="2"/>
      <dgm:spPr/>
    </dgm:pt>
    <dgm:pt modelId="{3DDB2018-6A14-48E2-8997-FF78B67EE667}" type="pres">
      <dgm:prSet presAssocID="{736D2380-CFD6-43B1-A1BA-1C8E4BECB0EE}" presName="downArrowText" presStyleLbl="revTx" presStyleIdx="0" presStyleCnt="2">
        <dgm:presLayoutVars>
          <dgm:bulletEnabled val="1"/>
        </dgm:presLayoutVars>
      </dgm:prSet>
      <dgm:spPr/>
      <dgm:t>
        <a:bodyPr/>
        <a:lstStyle/>
        <a:p>
          <a:endParaRPr lang="en-CA"/>
        </a:p>
      </dgm:t>
    </dgm:pt>
    <dgm:pt modelId="{F9A07539-C19F-4DB3-AC53-0FE89A16DBD4}" type="pres">
      <dgm:prSet presAssocID="{DABD5486-1B16-497E-B8AA-30AFAB5781F3}" presName="upArrow" presStyleLbl="node1" presStyleIdx="1" presStyleCnt="2"/>
      <dgm:spPr/>
    </dgm:pt>
    <dgm:pt modelId="{D4F987D2-9430-4FFC-805A-86D9E1BA3CD5}" type="pres">
      <dgm:prSet presAssocID="{DABD5486-1B16-497E-B8AA-30AFAB5781F3}" presName="upArrowText" presStyleLbl="revTx" presStyleIdx="1" presStyleCnt="2" custScaleX="127340">
        <dgm:presLayoutVars>
          <dgm:bulletEnabled val="1"/>
        </dgm:presLayoutVars>
      </dgm:prSet>
      <dgm:spPr/>
      <dgm:t>
        <a:bodyPr/>
        <a:lstStyle/>
        <a:p>
          <a:endParaRPr lang="en-CA"/>
        </a:p>
      </dgm:t>
    </dgm:pt>
  </dgm:ptLst>
  <dgm:cxnLst>
    <dgm:cxn modelId="{E5F37435-717E-4150-AA7A-CB012668D492}" srcId="{14D80DCE-5B50-4C6D-9484-D01203501B23}" destId="{DABD5486-1B16-497E-B8AA-30AFAB5781F3}" srcOrd="1" destOrd="0" parTransId="{E36E15DB-DF26-47A2-A02C-1D0E5C495F56}" sibTransId="{7988C74C-BB3D-404F-AEC2-713EC4C8A00E}"/>
    <dgm:cxn modelId="{B0F9859F-E7A9-4117-8CEC-2438FD039E4B}" type="presOf" srcId="{14D80DCE-5B50-4C6D-9484-D01203501B23}" destId="{E8971E0B-65FF-4785-B5ED-934F0E5CB736}" srcOrd="0" destOrd="0" presId="urn:microsoft.com/office/officeart/2005/8/layout/arrow3"/>
    <dgm:cxn modelId="{C7D657A0-D44B-4732-B68D-BD6EC5A84E01}" type="presOf" srcId="{736D2380-CFD6-43B1-A1BA-1C8E4BECB0EE}" destId="{3DDB2018-6A14-48E2-8997-FF78B67EE667}" srcOrd="0" destOrd="0" presId="urn:microsoft.com/office/officeart/2005/8/layout/arrow3"/>
    <dgm:cxn modelId="{FE11D4FD-9F74-4646-A908-2F790B3CFEFB}" srcId="{14D80DCE-5B50-4C6D-9484-D01203501B23}" destId="{736D2380-CFD6-43B1-A1BA-1C8E4BECB0EE}" srcOrd="0" destOrd="0" parTransId="{2D1BB8BF-0D41-43CB-8C3E-026107C9A100}" sibTransId="{D954C197-09AA-401D-931E-B09FFCFDE63C}"/>
    <dgm:cxn modelId="{6AE3FFC2-6161-417F-BEFC-B9F607F2609E}" type="presOf" srcId="{DABD5486-1B16-497E-B8AA-30AFAB5781F3}" destId="{D4F987D2-9430-4FFC-805A-86D9E1BA3CD5}" srcOrd="0" destOrd="0" presId="urn:microsoft.com/office/officeart/2005/8/layout/arrow3"/>
    <dgm:cxn modelId="{6E5052D8-F5C4-48A6-9B7B-EFFD3AEAE3D1}" type="presParOf" srcId="{E8971E0B-65FF-4785-B5ED-934F0E5CB736}" destId="{636F906B-8C98-4B11-AF8D-D541321B7194}" srcOrd="0" destOrd="0" presId="urn:microsoft.com/office/officeart/2005/8/layout/arrow3"/>
    <dgm:cxn modelId="{B4B42F68-F093-4D6F-A43A-BAD8949DF54A}" type="presParOf" srcId="{E8971E0B-65FF-4785-B5ED-934F0E5CB736}" destId="{B0F3B18E-5E2D-457B-B076-E3686560B2F9}" srcOrd="1" destOrd="0" presId="urn:microsoft.com/office/officeart/2005/8/layout/arrow3"/>
    <dgm:cxn modelId="{09FC5BEA-D300-4228-99D0-C0BD1D077F6A}" type="presParOf" srcId="{E8971E0B-65FF-4785-B5ED-934F0E5CB736}" destId="{3DDB2018-6A14-48E2-8997-FF78B67EE667}" srcOrd="2" destOrd="0" presId="urn:microsoft.com/office/officeart/2005/8/layout/arrow3"/>
    <dgm:cxn modelId="{8FAA5458-56AA-49FB-9F21-62244B2560C9}" type="presParOf" srcId="{E8971E0B-65FF-4785-B5ED-934F0E5CB736}" destId="{F9A07539-C19F-4DB3-AC53-0FE89A16DBD4}" srcOrd="3" destOrd="0" presId="urn:microsoft.com/office/officeart/2005/8/layout/arrow3"/>
    <dgm:cxn modelId="{86B0BCF3-7F04-4045-8293-17B6255B1607}" type="presParOf" srcId="{E8971E0B-65FF-4785-B5ED-934F0E5CB736}" destId="{D4F987D2-9430-4FFC-805A-86D9E1BA3CD5}" srcOrd="4" destOrd="0" presId="urn:microsoft.com/office/officeart/2005/8/layout/arrow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2.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695DC4-F3B8-4AB3-8468-B72F0AA17262}" type="datetimeFigureOut">
              <a:rPr lang="en-CA" smtClean="0"/>
              <a:pPr/>
              <a:t>10/12/2013</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DD28A6-BA90-422A-9570-EFDFA15E7E9F}" type="slidenum">
              <a:rPr lang="en-CA" smtClean="0"/>
              <a:pPr/>
              <a:t>‹#›</a:t>
            </a:fld>
            <a:endParaRPr lang="en-CA"/>
          </a:p>
        </p:txBody>
      </p:sp>
    </p:spTree>
    <p:extLst>
      <p:ext uri="{BB962C8B-B14F-4D97-AF65-F5344CB8AC3E}">
        <p14:creationId xmlns:p14="http://schemas.microsoft.com/office/powerpoint/2010/main" val="1901873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CA" baseline="0" dirty="0" smtClean="0"/>
              <a:t> ICTs present new opportunities for nurses to provide the highest quality of safe patient care </a:t>
            </a:r>
          </a:p>
        </p:txBody>
      </p:sp>
      <p:sp>
        <p:nvSpPr>
          <p:cNvPr id="4" name="Slide Number Placeholder 3"/>
          <p:cNvSpPr>
            <a:spLocks noGrp="1"/>
          </p:cNvSpPr>
          <p:nvPr>
            <p:ph type="sldNum" sz="quarter" idx="10"/>
          </p:nvPr>
        </p:nvSpPr>
        <p:spPr/>
        <p:txBody>
          <a:bodyPr/>
          <a:lstStyle/>
          <a:p>
            <a:fld id="{6BDD28A6-BA90-422A-9570-EFDFA15E7E9F}" type="slidenum">
              <a:rPr lang="en-CA" smtClean="0"/>
              <a:pPr/>
              <a:t>3</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a:t>
            </a:r>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15</a:t>
            </a:fld>
            <a:endParaRPr lang="en-CA"/>
          </a:p>
        </p:txBody>
      </p:sp>
    </p:spTree>
    <p:extLst>
      <p:ext uri="{BB962C8B-B14F-4D97-AF65-F5344CB8AC3E}">
        <p14:creationId xmlns:p14="http://schemas.microsoft.com/office/powerpoint/2010/main" val="7687258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CA" dirty="0" smtClean="0"/>
              <a:t>This is just one example</a:t>
            </a:r>
            <a:r>
              <a:rPr lang="en-CA" baseline="0" dirty="0" smtClean="0"/>
              <a:t> of the activity of nurses in researching the use, integration, and education around health information and communication technologies</a:t>
            </a:r>
          </a:p>
          <a:p>
            <a:pPr>
              <a:buFont typeface="Arial" pitchFamily="34" charset="0"/>
              <a:buChar char="•"/>
            </a:pPr>
            <a:r>
              <a:rPr lang="en-CA" baseline="0" dirty="0" smtClean="0"/>
              <a:t>As nurses perform skills that are different from those performed by other health care professionals, it is important that we are studying how to support our discipline in the integration and use of health information and communication technologies</a:t>
            </a:r>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18</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Patient</a:t>
            </a:r>
            <a:r>
              <a:rPr lang="en-CA" baseline="0" dirty="0" smtClean="0"/>
              <a:t> safety is a complex issue involving many facets of patient care. The use of information and communication technologies in care has many potentials to improve care, but if used incorrectly, can create instances where the safety of the patient is threatened. </a:t>
            </a:r>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4</a:t>
            </a:fld>
            <a:endParaRPr lang="en-CA"/>
          </a:p>
        </p:txBody>
      </p:sp>
    </p:spTree>
    <p:extLst>
      <p:ext uri="{BB962C8B-B14F-4D97-AF65-F5344CB8AC3E}">
        <p14:creationId xmlns:p14="http://schemas.microsoft.com/office/powerpoint/2010/main" val="63093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dirty="0" smtClean="0"/>
              <a:t>Example</a:t>
            </a:r>
            <a:r>
              <a:rPr lang="en-CA" baseline="0" dirty="0" smtClean="0"/>
              <a:t> of maintenance: Re-calibrating glucometer </a:t>
            </a:r>
            <a:endParaRPr lang="en-CA" dirty="0" smtClean="0"/>
          </a:p>
        </p:txBody>
      </p:sp>
      <p:sp>
        <p:nvSpPr>
          <p:cNvPr id="4" name="Slide Number Placeholder 3"/>
          <p:cNvSpPr>
            <a:spLocks noGrp="1"/>
          </p:cNvSpPr>
          <p:nvPr>
            <p:ph type="sldNum" sz="quarter" idx="10"/>
          </p:nvPr>
        </p:nvSpPr>
        <p:spPr/>
        <p:txBody>
          <a:bodyPr/>
          <a:lstStyle/>
          <a:p>
            <a:fld id="{6BDD28A6-BA90-422A-9570-EFDFA15E7E9F}" type="slidenum">
              <a:rPr lang="en-CA" smtClean="0"/>
              <a:pPr/>
              <a:t>7</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*You could</a:t>
            </a:r>
            <a:r>
              <a:rPr lang="en-CA" baseline="0" dirty="0" smtClean="0"/>
              <a:t> use this topic for a class:</a:t>
            </a:r>
          </a:p>
          <a:p>
            <a:r>
              <a:rPr lang="en-CA" baseline="0" dirty="0" smtClean="0"/>
              <a:t>	-debate:  divide the class and have them develop arguments for how technology will or will not replace nurses</a:t>
            </a:r>
          </a:p>
          <a:p>
            <a:r>
              <a:rPr lang="en-CA" baseline="0" dirty="0" smtClean="0"/>
              <a:t>	-discussion:  ask the question and give students time to respond.  You may need to play the ‘devil’s advocate’ 	and argue for how evidence and technology could be used to plan care based on an algorithm</a:t>
            </a:r>
          </a:p>
          <a:p>
            <a:r>
              <a:rPr lang="en-CA" baseline="0" dirty="0" smtClean="0"/>
              <a:t>	-essay:  have students write a paper answering this question</a:t>
            </a:r>
          </a:p>
          <a:p>
            <a:pPr>
              <a:buFont typeface="Arial" pitchFamily="34" charset="0"/>
              <a:buChar char="•"/>
            </a:pPr>
            <a:r>
              <a:rPr lang="en-CA" baseline="0" dirty="0" smtClean="0"/>
              <a:t>This question leads into the importance of using clinical judgement with health information and communication technologies to ensure safe patient/client care</a:t>
            </a:r>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8</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-Technologies can support clinical</a:t>
            </a:r>
            <a:r>
              <a:rPr lang="en-CA" baseline="0" dirty="0" smtClean="0"/>
              <a:t> judgement by:</a:t>
            </a:r>
          </a:p>
          <a:p>
            <a:pPr marL="228600" indent="-228600">
              <a:buFont typeface="+mj-lt"/>
              <a:buAutoNum type="arabicPeriod"/>
            </a:pPr>
            <a:r>
              <a:rPr lang="en-CA" baseline="0" dirty="0" smtClean="0"/>
              <a:t>Providing point-of-care patient/client data for decision-making</a:t>
            </a:r>
          </a:p>
          <a:p>
            <a:pPr marL="228600" indent="-228600">
              <a:buFont typeface="+mj-lt"/>
              <a:buAutoNum type="arabicPeriod"/>
            </a:pPr>
            <a:r>
              <a:rPr lang="en-CA" baseline="0" dirty="0" smtClean="0"/>
              <a:t>Trending data to highlight positive or negative trends (e.g. fluid status in renal patient/client)</a:t>
            </a:r>
          </a:p>
          <a:p>
            <a:pPr marL="228600" indent="-228600">
              <a:buFont typeface="+mj-lt"/>
              <a:buAutoNum type="arabicPeriod"/>
            </a:pPr>
            <a:r>
              <a:rPr lang="en-CA" baseline="0" dirty="0" smtClean="0"/>
              <a:t>Allowing comparison of current assessment data with older data such as the assessment data collected in the ER upon first presentation</a:t>
            </a:r>
            <a:endParaRPr lang="en-CA" dirty="0" smtClean="0"/>
          </a:p>
          <a:p>
            <a:r>
              <a:rPr lang="en-CA" dirty="0" smtClean="0"/>
              <a:t>*This</a:t>
            </a:r>
            <a:r>
              <a:rPr lang="en-CA" baseline="0" dirty="0" smtClean="0"/>
              <a:t> is a good lead into case study #2</a:t>
            </a:r>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9</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CA" dirty="0" smtClean="0"/>
              <a:t>While there is a</a:t>
            </a:r>
            <a:r>
              <a:rPr lang="en-CA" baseline="0" dirty="0" smtClean="0"/>
              <a:t> lot of potential for improved patient/client care with increased access and use of the best evidence that is possible with new health information and communication technologies, there is also the potential for increased standardized (rather than individualized) care</a:t>
            </a:r>
          </a:p>
          <a:p>
            <a:pPr>
              <a:buFont typeface="Arial" pitchFamily="34" charset="0"/>
              <a:buChar char="•"/>
            </a:pPr>
            <a:r>
              <a:rPr lang="en-CA" baseline="0" dirty="0" smtClean="0"/>
              <a:t>Nurses need to be active in advocating for, and monitoring, </a:t>
            </a:r>
            <a:r>
              <a:rPr lang="en-CA" baseline="0" smtClean="0"/>
              <a:t>this balance</a:t>
            </a:r>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11</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CA" dirty="0" smtClean="0"/>
              <a:t>*If the students are quiet, consider</a:t>
            </a:r>
            <a:r>
              <a:rPr lang="en-CA" baseline="0" dirty="0" smtClean="0"/>
              <a:t> helping them focus their thoughts by asking:</a:t>
            </a:r>
          </a:p>
          <a:p>
            <a:pPr>
              <a:buFont typeface="Arial" pitchFamily="34" charset="0"/>
              <a:buNone/>
            </a:pPr>
            <a:r>
              <a:rPr lang="en-CA" baseline="0" dirty="0" smtClean="0"/>
              <a:t>	-What could be done here, at this School of Nursing, to promote your use of health information and communication technologies when you are practicing as a RN? (answers could include:  including use of technologies in labs to increase their experience and comfort with use, teaching them ways to use technology to support care)</a:t>
            </a:r>
          </a:p>
          <a:p>
            <a:pPr>
              <a:buFont typeface="Arial" pitchFamily="34" charset="0"/>
              <a:buNone/>
            </a:pPr>
            <a:r>
              <a:rPr lang="en-CA" baseline="0" dirty="0" smtClean="0"/>
              <a:t>	-Let’s assume that your health facility is thinking of integrating a new health information and communication technology into patient/client care.  In what ways could you be involved in this process?  (answers could include:  participating on planning committees, participating in piloting of the technology and documenting how 	it positively and negatively affected your practice)</a:t>
            </a:r>
          </a:p>
          <a:p>
            <a:pPr>
              <a:buFont typeface="Arial" pitchFamily="34" charset="0"/>
              <a:buNone/>
            </a:pPr>
            <a:r>
              <a:rPr lang="en-CA" baseline="0" dirty="0" smtClean="0"/>
              <a:t>	-If your health facility is already using health information and communication technologies, how could you 	advocate for their use? (answers could include:  documentation your use of them and their effects, reporting a lack of availability or need of updating to the proper authorities, requesting new technologies that will support 	care)</a:t>
            </a:r>
          </a:p>
          <a:p>
            <a:pPr>
              <a:buFont typeface="Arial" pitchFamily="34" charset="0"/>
              <a:buChar char="•"/>
            </a:pPr>
            <a:r>
              <a:rPr lang="en-CA" baseline="0" dirty="0" smtClean="0"/>
              <a:t>Other advocacy roles could include:  participation in the updating of standard nursing terminologies used in electronic health systems (e.g. International Classification for Nursing Practice welcomes input from nurses)</a:t>
            </a:r>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12</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CA" dirty="0" smtClean="0"/>
              <a:t>Nurses need to be involved in research related to</a:t>
            </a:r>
            <a:r>
              <a:rPr lang="en-CA" baseline="0" dirty="0" smtClean="0"/>
              <a:t> health information and communication technologies to ensure that their viewpoint is represented in the work done on health information and communication technologies</a:t>
            </a:r>
          </a:p>
          <a:p>
            <a:pPr>
              <a:buFont typeface="Arial" pitchFamily="34" charset="0"/>
              <a:buChar char="•"/>
            </a:pPr>
            <a:r>
              <a:rPr lang="en-CA" baseline="0" dirty="0" smtClean="0"/>
              <a:t>If all nurses were full-time researchers, there would be no one to act on the evidence that was generated!  All nurses can act as researchers by both participating in research and exploring the evidence to guide their care</a:t>
            </a:r>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13</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CA" dirty="0" smtClean="0"/>
              <a:t>Nursing research</a:t>
            </a:r>
            <a:r>
              <a:rPr lang="en-CA" baseline="0" dirty="0" smtClean="0"/>
              <a:t> includes many different types of studies in many different types of settings and can involve nurses with both research and clinical expertise</a:t>
            </a:r>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14</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0354AD98-15C2-4793-8F7E-D56C149E5D6B}" type="datetime1">
              <a:rPr lang="en-CA" smtClean="0"/>
              <a:pPr/>
              <a:t>10/12/2013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007C602-E0A4-4F33-8778-F4BF9357FE9A}" type="datetime1">
              <a:rPr lang="en-CA" smtClean="0"/>
              <a:pPr/>
              <a:t>10/12/2013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DBB0AE11-09E4-417A-837F-16FA7CA4F760}" type="datetime1">
              <a:rPr lang="en-CA" smtClean="0"/>
              <a:pPr/>
              <a:t>10/12/2013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10CE5896-DB8E-41BC-AEB5-0F4281CA0764}" type="datetime1">
              <a:rPr lang="en-CA" smtClean="0"/>
              <a:pPr/>
              <a:t>10/12/2013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66153C-EA95-44B2-9940-2D0A6CB3BD4A}" type="datetime1">
              <a:rPr lang="en-CA" smtClean="0"/>
              <a:pPr/>
              <a:t>10/12/2013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8FC1793-1D45-418D-B420-6C6C0E7F8BBB}" type="datetime1">
              <a:rPr lang="en-CA" smtClean="0"/>
              <a:pPr/>
              <a:t>10/12/2013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6359AD85-F97C-4AA8-9787-4E84A706A242}" type="datetime1">
              <a:rPr lang="en-CA" smtClean="0"/>
              <a:pPr/>
              <a:t>10/12/2013</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B555F6F4-2B18-4EAD-B3D9-549F0667D5B9}" type="datetime1">
              <a:rPr lang="en-CA" smtClean="0"/>
              <a:pPr/>
              <a:t>10/12/2013</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54F900-635C-4BD9-A5E5-AF38214CB55B}" type="datetime1">
              <a:rPr lang="en-CA" smtClean="0"/>
              <a:pPr/>
              <a:t>10/12/2013</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8D699B-E50D-437C-9A9D-AF3788CC0D37}" type="datetime1">
              <a:rPr lang="en-CA" smtClean="0"/>
              <a:pPr/>
              <a:t>10/12/2013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FBA3F5-4A68-4D14-A1D0-83927F768B2F}" type="datetime1">
              <a:rPr lang="en-CA" smtClean="0"/>
              <a:pPr/>
              <a:t>10/12/2013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5818FF-1C71-415C-B92A-2A7ABA3CB8F7}" type="datetime1">
              <a:rPr lang="en-CA" smtClean="0"/>
              <a:pPr/>
              <a:t>10/12/2013</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19E587-56DA-4391-8DEC-ECC94B3095E6}" type="slidenum">
              <a:rPr lang="en-CA" smtClean="0"/>
              <a:pPr/>
              <a:t>‹#›</a:t>
            </a:fld>
            <a:endParaRPr lang="en-CA"/>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6289153"/>
            <a:ext cx="1403648" cy="568847"/>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priv.gc.ca/cf-dc/2003/cf-dc_030217_2_e.asp" TargetMode="External"/><Relationship Id="rId2" Type="http://schemas.openxmlformats.org/officeDocument/2006/relationships/hyperlink" Target="http://www.priv.gc.ca/leg_c/legislation/ss_index_e.asp" TargetMode="External"/><Relationship Id="rId1" Type="http://schemas.openxmlformats.org/officeDocument/2006/relationships/slideLayout" Target="../slideLayouts/slideLayout2.xml"/><Relationship Id="rId6" Type="http://schemas.openxmlformats.org/officeDocument/2006/relationships/hyperlink" Target="http://www.cna-aiic.ca/cna/documents/pdf/publications/Code_of_Ethics_2008_e.pdf" TargetMode="External"/><Relationship Id="rId5" Type="http://schemas.openxmlformats.org/officeDocument/2006/relationships/hyperlink" Target="http://www.srna.org/images/stories/pdfs/nurse_resources/standards_competencies.pdf" TargetMode="External"/><Relationship Id="rId4" Type="http://schemas.openxmlformats.org/officeDocument/2006/relationships/hyperlink" Target="http://www.ipc.on.ca/images/resources/hguide-e.pdf"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alpha val="58000"/>
          </a:schemeClr>
        </a:solidFill>
        <a:effectLst/>
      </p:bgPr>
    </p:bg>
    <p:spTree>
      <p:nvGrpSpPr>
        <p:cNvPr id="1" name=""/>
        <p:cNvGrpSpPr/>
        <p:nvPr/>
      </p:nvGrpSpPr>
      <p:grpSpPr>
        <a:xfrm>
          <a:off x="0" y="0"/>
          <a:ext cx="0" cy="0"/>
          <a:chOff x="0" y="0"/>
          <a:chExt cx="0" cy="0"/>
        </a:xfrm>
      </p:grpSpPr>
      <p:pic>
        <p:nvPicPr>
          <p:cNvPr id="4114" name="Picture 18" descr="C:\Users\Ella\AppData\Local\Microsoft\Windows\Temporary Internet Files\Content.IE5\2WEQ7BR7\MP900430727[1].jpg"/>
          <p:cNvPicPr>
            <a:picLocks noChangeAspect="1" noChangeArrowheads="1"/>
          </p:cNvPicPr>
          <p:nvPr/>
        </p:nvPicPr>
        <p:blipFill>
          <a:blip r:embed="rId2" cstate="print"/>
          <a:srcRect/>
          <a:stretch>
            <a:fillRect/>
          </a:stretch>
        </p:blipFill>
        <p:spPr bwMode="auto">
          <a:xfrm>
            <a:off x="1979712" y="0"/>
            <a:ext cx="7164288" cy="6858000"/>
          </a:xfrm>
          <a:prstGeom prst="rect">
            <a:avLst/>
          </a:prstGeom>
          <a:noFill/>
        </p:spPr>
      </p:pic>
      <p:sp>
        <p:nvSpPr>
          <p:cNvPr id="2" name="Title 1"/>
          <p:cNvSpPr>
            <a:spLocks noGrp="1"/>
          </p:cNvSpPr>
          <p:nvPr>
            <p:ph type="ctrTitle"/>
          </p:nvPr>
        </p:nvSpPr>
        <p:spPr>
          <a:xfrm>
            <a:off x="0" y="620688"/>
            <a:ext cx="3419872" cy="2115666"/>
          </a:xfrm>
        </p:spPr>
        <p:txBody>
          <a:bodyPr>
            <a:noAutofit/>
          </a:bodyPr>
          <a:lstStyle/>
          <a:p>
            <a:r>
              <a:rPr lang="en-CA" sz="4000" b="1" dirty="0" smtClean="0"/>
              <a:t>Using Technology in Nursing Practice:</a:t>
            </a:r>
            <a:endParaRPr lang="en-CA" sz="4000" b="1" dirty="0"/>
          </a:p>
        </p:txBody>
      </p:sp>
      <p:sp>
        <p:nvSpPr>
          <p:cNvPr id="3" name="Subtitle 2"/>
          <p:cNvSpPr>
            <a:spLocks noGrp="1"/>
          </p:cNvSpPr>
          <p:nvPr>
            <p:ph type="subTitle" idx="1"/>
          </p:nvPr>
        </p:nvSpPr>
        <p:spPr>
          <a:xfrm>
            <a:off x="0" y="3501008"/>
            <a:ext cx="3131840" cy="2232248"/>
          </a:xfrm>
        </p:spPr>
        <p:txBody>
          <a:bodyPr>
            <a:normAutofit/>
          </a:bodyPr>
          <a:lstStyle/>
          <a:p>
            <a:r>
              <a:rPr lang="en-CA" sz="2400" smtClean="0"/>
              <a:t>Part 2: </a:t>
            </a:r>
          </a:p>
          <a:p>
            <a:r>
              <a:rPr lang="en-CA" sz="2400" smtClean="0"/>
              <a:t>Optimizing </a:t>
            </a:r>
            <a:r>
              <a:rPr lang="en-CA" sz="2400" dirty="0"/>
              <a:t>Practice </a:t>
            </a:r>
          </a:p>
        </p:txBody>
      </p:sp>
      <p:sp>
        <p:nvSpPr>
          <p:cNvPr id="4" name="Slide Number Placeholder 3"/>
          <p:cNvSpPr>
            <a:spLocks noGrp="1"/>
          </p:cNvSpPr>
          <p:nvPr>
            <p:ph type="sldNum" sz="quarter" idx="12"/>
          </p:nvPr>
        </p:nvSpPr>
        <p:spPr/>
        <p:txBody>
          <a:bodyPr/>
          <a:lstStyle/>
          <a:p>
            <a:fld id="{DA19E587-56DA-4391-8DEC-ECC94B3095E6}" type="slidenum">
              <a:rPr lang="en-CA" smtClean="0"/>
              <a:pPr/>
              <a:t>1</a:t>
            </a:fld>
            <a:endParaRPr lang="en-CA"/>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Nurses as Advocates </a:t>
            </a:r>
            <a:r>
              <a:rPr lang="en-CA" sz="1200" dirty="0" smtClean="0"/>
              <a:t>9-10</a:t>
            </a:r>
            <a:endParaRPr lang="en-CA" sz="1200" dirty="0"/>
          </a:p>
        </p:txBody>
      </p:sp>
      <p:sp>
        <p:nvSpPr>
          <p:cNvPr id="3" name="Content Placeholder 2"/>
          <p:cNvSpPr>
            <a:spLocks noGrp="1"/>
          </p:cNvSpPr>
          <p:nvPr>
            <p:ph idx="1"/>
          </p:nvPr>
        </p:nvSpPr>
        <p:spPr/>
        <p:txBody>
          <a:bodyPr>
            <a:normAutofit lnSpcReduction="10000"/>
          </a:bodyPr>
          <a:lstStyle/>
          <a:p>
            <a:r>
              <a:rPr lang="en-CA" dirty="0" smtClean="0"/>
              <a:t>Nurses act as advocates for their patients/ clients in working for their best possible health outcomes as defined by the individual</a:t>
            </a:r>
          </a:p>
          <a:p>
            <a:pPr>
              <a:buNone/>
            </a:pPr>
            <a:endParaRPr lang="en-CA" dirty="0" smtClean="0"/>
          </a:p>
          <a:p>
            <a:r>
              <a:rPr lang="en-CA" dirty="0" smtClean="0"/>
              <a:t>Health information and communication technologies present two ways for nurses to act as advocates:</a:t>
            </a:r>
          </a:p>
          <a:p>
            <a:pPr marL="971550" lvl="1" indent="-514350">
              <a:buFont typeface="+mj-lt"/>
              <a:buAutoNum type="arabicPeriod"/>
            </a:pPr>
            <a:r>
              <a:rPr lang="en-CA" dirty="0" smtClean="0"/>
              <a:t>Supporting individualized care</a:t>
            </a:r>
          </a:p>
          <a:p>
            <a:pPr marL="971550" lvl="1" indent="-514350">
              <a:buFont typeface="+mj-lt"/>
              <a:buAutoNum type="arabicPeriod"/>
            </a:pPr>
            <a:r>
              <a:rPr lang="en-CA" dirty="0" smtClean="0"/>
              <a:t>Facilitating integration of these technologies</a:t>
            </a:r>
          </a:p>
          <a:p>
            <a:pPr marL="971550" lvl="1" indent="-514350">
              <a:buFont typeface="+mj-lt"/>
              <a:buAutoNum type="arabicPeriod"/>
            </a:pP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10</a:t>
            </a:fld>
            <a:endParaRPr lang="en-CA"/>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Nurses as Advocates </a:t>
            </a:r>
            <a:r>
              <a:rPr lang="en-CA" sz="1200" dirty="0" smtClean="0"/>
              <a:t>9-10</a:t>
            </a:r>
            <a:endParaRPr lang="en-CA" sz="1200" dirty="0"/>
          </a:p>
        </p:txBody>
      </p:sp>
      <p:graphicFrame>
        <p:nvGraphicFramePr>
          <p:cNvPr id="5" name="Content Placeholder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DA19E587-56DA-4391-8DEC-ECC94B3095E6}" type="slidenum">
              <a:rPr lang="en-CA" smtClean="0"/>
              <a:pPr/>
              <a:t>11</a:t>
            </a:fld>
            <a:endParaRPr lang="en-CA"/>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Nurses as Advocates </a:t>
            </a:r>
            <a:r>
              <a:rPr lang="en-CA" sz="1200" dirty="0" smtClean="0"/>
              <a:t>(9-10)</a:t>
            </a:r>
            <a:endParaRPr lang="en-CA" sz="1200" dirty="0"/>
          </a:p>
        </p:txBody>
      </p:sp>
      <p:sp>
        <p:nvSpPr>
          <p:cNvPr id="3" name="Content Placeholder 2"/>
          <p:cNvSpPr>
            <a:spLocks noGrp="1"/>
          </p:cNvSpPr>
          <p:nvPr>
            <p:ph idx="1"/>
          </p:nvPr>
        </p:nvSpPr>
        <p:spPr/>
        <p:txBody>
          <a:bodyPr/>
          <a:lstStyle/>
          <a:p>
            <a:r>
              <a:rPr lang="en-CA" dirty="0" smtClean="0"/>
              <a:t>In light of the evidence that health information and communication technologies can improve patient safety, nurses need to be advocating for their use</a:t>
            </a:r>
          </a:p>
          <a:p>
            <a:endParaRPr lang="en-CA" dirty="0" smtClean="0"/>
          </a:p>
          <a:p>
            <a:pPr algn="ctr">
              <a:buNone/>
            </a:pPr>
            <a:r>
              <a:rPr lang="en-CA" dirty="0" smtClean="0"/>
              <a:t>What could you do as a nurse in your current or most recent clinical setting to advocate for the use of health technologies?</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12</a:t>
            </a:fld>
            <a:endParaRPr lang="en-CA"/>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Nurses as Researchers </a:t>
            </a:r>
            <a:r>
              <a:rPr lang="en-CA" sz="1200" dirty="0" smtClean="0"/>
              <a:t>9-10</a:t>
            </a:r>
            <a:endParaRPr lang="en-CA" sz="1200" dirty="0"/>
          </a:p>
        </p:txBody>
      </p:sp>
      <p:sp>
        <p:nvSpPr>
          <p:cNvPr id="3" name="Content Placeholder 2"/>
          <p:cNvSpPr>
            <a:spLocks noGrp="1"/>
          </p:cNvSpPr>
          <p:nvPr>
            <p:ph idx="1"/>
          </p:nvPr>
        </p:nvSpPr>
        <p:spPr/>
        <p:txBody>
          <a:bodyPr/>
          <a:lstStyle/>
          <a:p>
            <a:r>
              <a:rPr lang="en-CA" dirty="0" smtClean="0"/>
              <a:t>Nurses can act as researchers on personal, organizational, and broader levels .</a:t>
            </a:r>
          </a:p>
          <a:p>
            <a:pPr>
              <a:buNone/>
            </a:pPr>
            <a:endParaRPr lang="en-CA" dirty="0" smtClean="0"/>
          </a:p>
          <a:p>
            <a:r>
              <a:rPr lang="en-CA" dirty="0" smtClean="0"/>
              <a:t>Acting as a researcher includes participation in research (e.g. collecting data, participating in focus groups, etc.) as well as designing and conducting studies.</a:t>
            </a:r>
          </a:p>
          <a:p>
            <a:endParaRPr lang="en-CA" dirty="0" smtClean="0"/>
          </a:p>
          <a:p>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13</a:t>
            </a:fld>
            <a:endParaRPr lang="en-CA"/>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Nursing research can take many forms:</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14</a:t>
            </a:fld>
            <a:endParaRPr lang="en-CA"/>
          </a:p>
        </p:txBody>
      </p:sp>
      <p:pic>
        <p:nvPicPr>
          <p:cNvPr id="7" name="Picture 6" descr="Library2.jpg"/>
          <p:cNvPicPr>
            <a:picLocks noChangeAspect="1"/>
          </p:cNvPicPr>
          <p:nvPr/>
        </p:nvPicPr>
        <p:blipFill>
          <a:blip r:embed="rId3" cstate="print"/>
          <a:stretch>
            <a:fillRect/>
          </a:stretch>
        </p:blipFill>
        <p:spPr>
          <a:xfrm>
            <a:off x="395536" y="3717032"/>
            <a:ext cx="3779912" cy="2516341"/>
          </a:xfrm>
          <a:prstGeom prst="rect">
            <a:avLst/>
          </a:prstGeom>
        </p:spPr>
      </p:pic>
      <p:pic>
        <p:nvPicPr>
          <p:cNvPr id="5" name="Content Placeholder 4" descr="Researcher.jpg"/>
          <p:cNvPicPr>
            <a:picLocks noGrp="1" noChangeAspect="1"/>
          </p:cNvPicPr>
          <p:nvPr>
            <p:ph idx="1"/>
          </p:nvPr>
        </p:nvPicPr>
        <p:blipFill>
          <a:blip r:embed="rId4" cstate="print"/>
          <a:stretch>
            <a:fillRect/>
          </a:stretch>
        </p:blipFill>
        <p:spPr>
          <a:xfrm>
            <a:off x="611560" y="1412776"/>
            <a:ext cx="3976561" cy="2664296"/>
          </a:xfrm>
        </p:spPr>
      </p:pic>
      <p:pic>
        <p:nvPicPr>
          <p:cNvPr id="6" name="Picture 5" descr="Focus group.jpg"/>
          <p:cNvPicPr>
            <a:picLocks noChangeAspect="1"/>
          </p:cNvPicPr>
          <p:nvPr/>
        </p:nvPicPr>
        <p:blipFill>
          <a:blip r:embed="rId5" cstate="print"/>
          <a:stretch>
            <a:fillRect/>
          </a:stretch>
        </p:blipFill>
        <p:spPr>
          <a:xfrm>
            <a:off x="3971419" y="3212976"/>
            <a:ext cx="5172581" cy="3443461"/>
          </a:xfrm>
          <a:prstGeom prst="rect">
            <a:avLst/>
          </a:prstGeom>
        </p:spPr>
      </p:pic>
      <p:pic>
        <p:nvPicPr>
          <p:cNvPr id="8" name="Picture 7" descr="Injection.jpg"/>
          <p:cNvPicPr>
            <a:picLocks noChangeAspect="1"/>
          </p:cNvPicPr>
          <p:nvPr/>
        </p:nvPicPr>
        <p:blipFill>
          <a:blip r:embed="rId6" cstate="print"/>
          <a:stretch>
            <a:fillRect/>
          </a:stretch>
        </p:blipFill>
        <p:spPr>
          <a:xfrm>
            <a:off x="4499992" y="1196752"/>
            <a:ext cx="4172462" cy="2633857"/>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Nurses as Researchers … </a:t>
            </a:r>
            <a:r>
              <a:rPr lang="en-CA" sz="1200" dirty="0" smtClean="0"/>
              <a:t>9</a:t>
            </a:r>
            <a:endParaRPr lang="en-CA" sz="1200" dirty="0"/>
          </a:p>
        </p:txBody>
      </p:sp>
      <p:sp>
        <p:nvSpPr>
          <p:cNvPr id="3" name="Content Placeholder 2"/>
          <p:cNvSpPr>
            <a:spLocks noGrp="1"/>
          </p:cNvSpPr>
          <p:nvPr>
            <p:ph idx="1"/>
          </p:nvPr>
        </p:nvSpPr>
        <p:spPr/>
        <p:txBody>
          <a:bodyPr>
            <a:normAutofit/>
          </a:bodyPr>
          <a:lstStyle/>
          <a:p>
            <a:r>
              <a:rPr lang="en-CA" dirty="0" smtClean="0"/>
              <a:t>In order to be able to act as researchers, nurses need information literacy skills:</a:t>
            </a:r>
          </a:p>
          <a:p>
            <a:pPr lvl="1"/>
            <a:r>
              <a:rPr lang="en-CA" dirty="0"/>
              <a:t>Identifying an information need</a:t>
            </a:r>
          </a:p>
          <a:p>
            <a:pPr lvl="1"/>
            <a:r>
              <a:rPr lang="en-CA" dirty="0"/>
              <a:t>Accessing information relevant to the need</a:t>
            </a:r>
          </a:p>
          <a:p>
            <a:pPr lvl="1"/>
            <a:r>
              <a:rPr lang="en-CA" dirty="0"/>
              <a:t>Evaluating the information for quality and applicability</a:t>
            </a:r>
          </a:p>
          <a:p>
            <a:pPr lvl="1"/>
            <a:r>
              <a:rPr lang="en-CA" dirty="0"/>
              <a:t>Applying the information to the need</a:t>
            </a:r>
          </a:p>
          <a:p>
            <a:pPr lvl="1"/>
            <a:r>
              <a:rPr lang="en-CA" dirty="0"/>
              <a:t>Evaluating the outcomes </a:t>
            </a:r>
          </a:p>
        </p:txBody>
      </p:sp>
      <p:sp>
        <p:nvSpPr>
          <p:cNvPr id="4" name="Slide Number Placeholder 3"/>
          <p:cNvSpPr>
            <a:spLocks noGrp="1"/>
          </p:cNvSpPr>
          <p:nvPr>
            <p:ph type="sldNum" sz="quarter" idx="12"/>
          </p:nvPr>
        </p:nvSpPr>
        <p:spPr/>
        <p:txBody>
          <a:bodyPr/>
          <a:lstStyle/>
          <a:p>
            <a:fld id="{DA19E587-56DA-4391-8DEC-ECC94B3095E6}" type="slidenum">
              <a:rPr lang="en-CA" smtClean="0"/>
              <a:pPr/>
              <a:t>15</a:t>
            </a:fld>
            <a:endParaRPr lang="en-CA"/>
          </a:p>
        </p:txBody>
      </p:sp>
    </p:spTree>
    <p:extLst>
      <p:ext uri="{BB962C8B-B14F-4D97-AF65-F5344CB8AC3E}">
        <p14:creationId xmlns:p14="http://schemas.microsoft.com/office/powerpoint/2010/main" val="27440300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Nurses as Researchers </a:t>
            </a:r>
            <a:r>
              <a:rPr lang="en-CA" sz="1200" dirty="0" smtClean="0"/>
              <a:t>9-10</a:t>
            </a:r>
            <a:endParaRPr lang="en-CA" sz="1200" dirty="0"/>
          </a:p>
        </p:txBody>
      </p:sp>
      <p:sp>
        <p:nvSpPr>
          <p:cNvPr id="3" name="Content Placeholder 2"/>
          <p:cNvSpPr>
            <a:spLocks noGrp="1"/>
          </p:cNvSpPr>
          <p:nvPr>
            <p:ph idx="1"/>
          </p:nvPr>
        </p:nvSpPr>
        <p:spPr/>
        <p:txBody>
          <a:bodyPr>
            <a:normAutofit fontScale="92500"/>
          </a:bodyPr>
          <a:lstStyle/>
          <a:p>
            <a:r>
              <a:rPr lang="en-CA" dirty="0" smtClean="0"/>
              <a:t>On an organizational level, nurses can:</a:t>
            </a:r>
          </a:p>
          <a:p>
            <a:pPr lvl="1"/>
            <a:r>
              <a:rPr lang="en-CA" dirty="0" smtClean="0"/>
              <a:t>Participate in quality-control studies involving health information and communication technologies</a:t>
            </a:r>
          </a:p>
          <a:p>
            <a:pPr lvl="1"/>
            <a:endParaRPr lang="en-CA" dirty="0" smtClean="0"/>
          </a:p>
          <a:p>
            <a:pPr lvl="1"/>
            <a:r>
              <a:rPr lang="en-CA" dirty="0" smtClean="0"/>
              <a:t>Participate in piloting and evaluating the potential use of technologies in their workplace</a:t>
            </a:r>
          </a:p>
          <a:p>
            <a:pPr lvl="1"/>
            <a:endParaRPr lang="en-CA" dirty="0" smtClean="0"/>
          </a:p>
          <a:p>
            <a:pPr lvl="1"/>
            <a:r>
              <a:rPr lang="en-CA" dirty="0" smtClean="0"/>
              <a:t>Recommend best practice guidelines for integration into clinical health systems that reflect the patients/ clients care for at the facility</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16</a:t>
            </a:fld>
            <a:endParaRPr lang="en-CA"/>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Nurses as Researchers </a:t>
            </a:r>
            <a:r>
              <a:rPr lang="en-CA" sz="1200" dirty="0" smtClean="0"/>
              <a:t>(9-11)</a:t>
            </a:r>
            <a:endParaRPr lang="en-CA" sz="1200" dirty="0"/>
          </a:p>
        </p:txBody>
      </p:sp>
      <p:sp>
        <p:nvSpPr>
          <p:cNvPr id="3" name="Content Placeholder 2"/>
          <p:cNvSpPr>
            <a:spLocks noGrp="1"/>
          </p:cNvSpPr>
          <p:nvPr>
            <p:ph idx="1"/>
          </p:nvPr>
        </p:nvSpPr>
        <p:spPr>
          <a:xfrm>
            <a:off x="457200" y="1600200"/>
            <a:ext cx="8229600" cy="4853136"/>
          </a:xfrm>
        </p:spPr>
        <p:txBody>
          <a:bodyPr>
            <a:normAutofit fontScale="77500" lnSpcReduction="20000"/>
          </a:bodyPr>
          <a:lstStyle/>
          <a:p>
            <a:r>
              <a:rPr lang="en-CA" dirty="0" smtClean="0"/>
              <a:t>On a broader level, priority areas for nursing research include:</a:t>
            </a:r>
          </a:p>
          <a:p>
            <a:pPr lvl="1"/>
            <a:r>
              <a:rPr lang="en-CA" dirty="0" smtClean="0"/>
              <a:t>The effect of nursing interventions on patient/ client outcomes as documented in EHRs</a:t>
            </a:r>
          </a:p>
          <a:p>
            <a:pPr lvl="1"/>
            <a:endParaRPr lang="en-CA" dirty="0" smtClean="0"/>
          </a:p>
          <a:p>
            <a:pPr lvl="1"/>
            <a:r>
              <a:rPr lang="en-CA" dirty="0" smtClean="0"/>
              <a:t>The effect of using health information and communication technologies on the patient-/client-nurse relationship, use of clinical practice guidelines, etc.</a:t>
            </a:r>
          </a:p>
          <a:p>
            <a:pPr lvl="1"/>
            <a:endParaRPr lang="en-CA" dirty="0" smtClean="0"/>
          </a:p>
          <a:p>
            <a:pPr lvl="1"/>
            <a:r>
              <a:rPr lang="en-CA" dirty="0" smtClean="0"/>
              <a:t>Identifying recommendations for the integration and use of health information and communication technologies based on literature reviews</a:t>
            </a:r>
          </a:p>
          <a:p>
            <a:pPr lvl="1">
              <a:buNone/>
            </a:pPr>
            <a:endParaRPr lang="en-CA" dirty="0" smtClean="0"/>
          </a:p>
          <a:p>
            <a:pPr lvl="1"/>
            <a:r>
              <a:rPr lang="en-CA" dirty="0" smtClean="0"/>
              <a:t>Identifying the cost-benefit ratio of specific technologies to support advocacy actions</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17</a:t>
            </a:fld>
            <a:endParaRPr lang="en-CA"/>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Example Research:</a:t>
            </a:r>
            <a:endParaRPr lang="en-CA" dirty="0"/>
          </a:p>
        </p:txBody>
      </p:sp>
      <p:sp>
        <p:nvSpPr>
          <p:cNvPr id="3" name="Content Placeholder 2"/>
          <p:cNvSpPr>
            <a:spLocks noGrp="1"/>
          </p:cNvSpPr>
          <p:nvPr>
            <p:ph idx="1"/>
          </p:nvPr>
        </p:nvSpPr>
        <p:spPr/>
        <p:txBody>
          <a:bodyPr/>
          <a:lstStyle/>
          <a:p>
            <a:r>
              <a:rPr lang="en-CA" dirty="0" smtClean="0"/>
              <a:t>Poe, S. (2011). Building nursing intellectual capital for safe use of information technology: a systematic review. </a:t>
            </a:r>
            <a:r>
              <a:rPr lang="en-CA" i="1" dirty="0" smtClean="0"/>
              <a:t>Journal Of Nursing Care Quality</a:t>
            </a:r>
            <a:r>
              <a:rPr lang="en-CA" dirty="0" smtClean="0"/>
              <a:t>, </a:t>
            </a:r>
            <a:r>
              <a:rPr lang="en-CA" i="1" dirty="0" smtClean="0"/>
              <a:t>26</a:t>
            </a:r>
            <a:r>
              <a:rPr lang="en-CA" dirty="0" smtClean="0"/>
              <a:t>(1), 4-12</a:t>
            </a:r>
          </a:p>
          <a:p>
            <a:endParaRPr lang="en-CA" dirty="0" smtClean="0"/>
          </a:p>
          <a:p>
            <a:r>
              <a:rPr lang="en-CA" dirty="0" smtClean="0"/>
              <a:t>Results identified threats to</a:t>
            </a:r>
            <a:br>
              <a:rPr lang="en-CA" dirty="0" smtClean="0"/>
            </a:br>
            <a:r>
              <a:rPr lang="en-CA" dirty="0" smtClean="0"/>
              <a:t>patient safety, competencies,</a:t>
            </a:r>
            <a:br>
              <a:rPr lang="en-CA" dirty="0" smtClean="0"/>
            </a:br>
            <a:r>
              <a:rPr lang="en-CA" dirty="0" smtClean="0"/>
              <a:t>and supports needs for use</a:t>
            </a:r>
          </a:p>
        </p:txBody>
      </p:sp>
      <p:sp>
        <p:nvSpPr>
          <p:cNvPr id="4" name="Slide Number Placeholder 3"/>
          <p:cNvSpPr>
            <a:spLocks noGrp="1"/>
          </p:cNvSpPr>
          <p:nvPr>
            <p:ph type="sldNum" sz="quarter" idx="12"/>
          </p:nvPr>
        </p:nvSpPr>
        <p:spPr/>
        <p:txBody>
          <a:bodyPr/>
          <a:lstStyle/>
          <a:p>
            <a:fld id="{DA19E587-56DA-4391-8DEC-ECC94B3095E6}" type="slidenum">
              <a:rPr lang="en-CA" smtClean="0"/>
              <a:pPr/>
              <a:t>18</a:t>
            </a:fld>
            <a:endParaRPr lang="en-CA"/>
          </a:p>
        </p:txBody>
      </p:sp>
      <p:pic>
        <p:nvPicPr>
          <p:cNvPr id="6" name="Picture 5" descr="NCQ cover.jpg"/>
          <p:cNvPicPr>
            <a:picLocks noChangeAspect="1"/>
          </p:cNvPicPr>
          <p:nvPr/>
        </p:nvPicPr>
        <p:blipFill>
          <a:blip r:embed="rId3" cstate="print"/>
          <a:stretch>
            <a:fillRect/>
          </a:stretch>
        </p:blipFill>
        <p:spPr>
          <a:xfrm>
            <a:off x="6012160" y="3429000"/>
            <a:ext cx="2016224" cy="2448272"/>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Review of Main Points</a:t>
            </a:r>
            <a:endParaRPr lang="en-CA" dirty="0"/>
          </a:p>
        </p:txBody>
      </p:sp>
      <p:sp>
        <p:nvSpPr>
          <p:cNvPr id="3" name="Content Placeholder 2"/>
          <p:cNvSpPr>
            <a:spLocks noGrp="1"/>
          </p:cNvSpPr>
          <p:nvPr>
            <p:ph idx="1"/>
          </p:nvPr>
        </p:nvSpPr>
        <p:spPr/>
        <p:txBody>
          <a:bodyPr>
            <a:normAutofit lnSpcReduction="10000"/>
          </a:bodyPr>
          <a:lstStyle/>
          <a:p>
            <a:r>
              <a:rPr lang="en-CA" dirty="0" smtClean="0"/>
              <a:t>New technologies present/legal and ethical issues that need to be addressed by policy</a:t>
            </a:r>
          </a:p>
          <a:p>
            <a:r>
              <a:rPr lang="en-CA" dirty="0" smtClean="0"/>
              <a:t>Legislation and policies relevant to privacy and health information have been created by the federal and provincial governments, nursing regulators and employers</a:t>
            </a:r>
          </a:p>
          <a:p>
            <a:r>
              <a:rPr lang="en-CA" dirty="0" smtClean="0"/>
              <a:t>Technologies present opportunities to increase patient safety and nurses have a large role to play in ensuring this occurs </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19</a:t>
            </a:fld>
            <a:endParaRPr lang="en-CA"/>
          </a:p>
        </p:txBody>
      </p:sp>
    </p:spTree>
    <p:extLst>
      <p:ext uri="{BB962C8B-B14F-4D97-AF65-F5344CB8AC3E}">
        <p14:creationId xmlns:p14="http://schemas.microsoft.com/office/powerpoint/2010/main" val="2928762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194920" cy="1143000"/>
          </a:xfrm>
        </p:spPr>
        <p:txBody>
          <a:bodyPr/>
          <a:lstStyle/>
          <a:p>
            <a:r>
              <a:rPr lang="en-CA" dirty="0" smtClean="0"/>
              <a:t>Agenda</a:t>
            </a:r>
            <a:endParaRPr lang="en-CA" dirty="0"/>
          </a:p>
        </p:txBody>
      </p:sp>
      <p:sp>
        <p:nvSpPr>
          <p:cNvPr id="3" name="Content Placeholder 2"/>
          <p:cNvSpPr>
            <a:spLocks noGrp="1"/>
          </p:cNvSpPr>
          <p:nvPr>
            <p:ph idx="1"/>
          </p:nvPr>
        </p:nvSpPr>
        <p:spPr>
          <a:xfrm>
            <a:off x="457200" y="1268760"/>
            <a:ext cx="4114800" cy="4857403"/>
          </a:xfrm>
        </p:spPr>
        <p:txBody>
          <a:bodyPr>
            <a:normAutofit/>
          </a:bodyPr>
          <a:lstStyle/>
          <a:p>
            <a:pPr marL="457200" lvl="1" indent="0">
              <a:buNone/>
            </a:pPr>
            <a:endParaRPr lang="en-CA" dirty="0" smtClean="0"/>
          </a:p>
          <a:p>
            <a:r>
              <a:rPr lang="en-CA" dirty="0" smtClean="0"/>
              <a:t>Nursing care with ICTs:</a:t>
            </a:r>
          </a:p>
          <a:p>
            <a:pPr lvl="1"/>
            <a:r>
              <a:rPr lang="en-CA" dirty="0" smtClean="0"/>
              <a:t>Patient safety</a:t>
            </a:r>
          </a:p>
          <a:p>
            <a:pPr lvl="1"/>
            <a:r>
              <a:rPr lang="en-CA" dirty="0"/>
              <a:t>U</a:t>
            </a:r>
            <a:r>
              <a:rPr lang="en-CA" dirty="0" smtClean="0"/>
              <a:t>sing clinical judgement</a:t>
            </a:r>
            <a:endParaRPr lang="en-CA" dirty="0"/>
          </a:p>
          <a:p>
            <a:pPr lvl="1"/>
            <a:r>
              <a:rPr lang="en-CA" dirty="0" smtClean="0"/>
              <a:t>Advocacy</a:t>
            </a:r>
          </a:p>
          <a:p>
            <a:pPr lvl="1"/>
            <a:r>
              <a:rPr lang="en-CA" dirty="0"/>
              <a:t>R</a:t>
            </a:r>
            <a:r>
              <a:rPr lang="en-CA" dirty="0" smtClean="0"/>
              <a:t>esearch</a:t>
            </a:r>
          </a:p>
          <a:p>
            <a:pPr lvl="1"/>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2</a:t>
            </a:fld>
            <a:endParaRPr lang="en-CA"/>
          </a:p>
        </p:txBody>
      </p:sp>
      <p:pic>
        <p:nvPicPr>
          <p:cNvPr id="5122" name="Picture 2" descr="C:\Users\Ella\AppData\Local\Microsoft\Windows\Temporary Internet Files\Content.IE5\PNC3WPQR\MP900382782[1].jpg"/>
          <p:cNvPicPr>
            <a:picLocks noChangeAspect="1" noChangeArrowheads="1"/>
          </p:cNvPicPr>
          <p:nvPr/>
        </p:nvPicPr>
        <p:blipFill>
          <a:blip r:embed="rId2" cstate="print"/>
          <a:srcRect/>
          <a:stretch>
            <a:fillRect/>
          </a:stretch>
        </p:blipFill>
        <p:spPr bwMode="auto">
          <a:xfrm>
            <a:off x="4932040" y="3231232"/>
            <a:ext cx="3344416" cy="3438128"/>
          </a:xfrm>
          <a:prstGeom prst="rect">
            <a:avLst/>
          </a:prstGeom>
          <a:noFill/>
        </p:spPr>
      </p:pic>
      <p:pic>
        <p:nvPicPr>
          <p:cNvPr id="5127" name="Picture 7" descr="C:\Users\Ella\AppData\Local\Microsoft\Windows\Temporary Internet Files\Content.IE5\JJUH8AJC\MP900289582[2].jpg"/>
          <p:cNvPicPr>
            <a:picLocks noChangeAspect="1" noChangeArrowheads="1"/>
          </p:cNvPicPr>
          <p:nvPr/>
        </p:nvPicPr>
        <p:blipFill>
          <a:blip r:embed="rId3" cstate="print"/>
          <a:srcRect/>
          <a:stretch>
            <a:fillRect/>
          </a:stretch>
        </p:blipFill>
        <p:spPr bwMode="auto">
          <a:xfrm>
            <a:off x="6012160" y="188640"/>
            <a:ext cx="2901696" cy="365760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References</a:t>
            </a:r>
            <a:endParaRPr lang="en-CA" dirty="0"/>
          </a:p>
        </p:txBody>
      </p:sp>
      <p:sp>
        <p:nvSpPr>
          <p:cNvPr id="3" name="Content Placeholder 2"/>
          <p:cNvSpPr>
            <a:spLocks noGrp="1"/>
          </p:cNvSpPr>
          <p:nvPr>
            <p:ph idx="1"/>
          </p:nvPr>
        </p:nvSpPr>
        <p:spPr>
          <a:xfrm>
            <a:off x="457200" y="1268760"/>
            <a:ext cx="8229600" cy="4857403"/>
          </a:xfrm>
        </p:spPr>
        <p:txBody>
          <a:bodyPr>
            <a:noAutofit/>
          </a:bodyPr>
          <a:lstStyle/>
          <a:p>
            <a:pPr marL="514350" indent="-514350">
              <a:buFont typeface="+mj-lt"/>
              <a:buAutoNum type="arabicPeriod"/>
            </a:pPr>
            <a:r>
              <a:rPr lang="en-CA" sz="1100" dirty="0" err="1" smtClean="0"/>
              <a:t>Salzberg</a:t>
            </a:r>
            <a:r>
              <a:rPr lang="en-CA" sz="1100" dirty="0" smtClean="0"/>
              <a:t>, C. A., Jang, Y., </a:t>
            </a:r>
            <a:r>
              <a:rPr lang="en-CA" sz="1100" dirty="0" err="1" smtClean="0"/>
              <a:t>Rozenblum</a:t>
            </a:r>
            <a:r>
              <a:rPr lang="en-CA" sz="1100" dirty="0" smtClean="0"/>
              <a:t>, R., </a:t>
            </a:r>
            <a:r>
              <a:rPr lang="en-CA" sz="1100" dirty="0" err="1" smtClean="0"/>
              <a:t>Zimlichman</a:t>
            </a:r>
            <a:r>
              <a:rPr lang="en-CA" sz="1100" dirty="0" smtClean="0"/>
              <a:t>, E., </a:t>
            </a:r>
            <a:r>
              <a:rPr lang="en-CA" sz="1100" dirty="0" err="1" smtClean="0"/>
              <a:t>Tamblyn</a:t>
            </a:r>
            <a:r>
              <a:rPr lang="en-CA" sz="1100" dirty="0" smtClean="0"/>
              <a:t>, R., &amp; Bates, D. W. (2012). Policy initiatives for health information technology: A qualitative study of U.S. expectations and </a:t>
            </a:r>
            <a:r>
              <a:rPr lang="en-CA" sz="1100" dirty="0"/>
              <a:t>C</a:t>
            </a:r>
            <a:r>
              <a:rPr lang="en-CA" sz="1100" dirty="0" smtClean="0"/>
              <a:t>anada's experience.</a:t>
            </a:r>
            <a:r>
              <a:rPr lang="en-CA" sz="1100" i="1" dirty="0" smtClean="0"/>
              <a:t> International Journal of Medical Informatics, 81</a:t>
            </a:r>
            <a:r>
              <a:rPr lang="en-CA" sz="1100" dirty="0" smtClean="0"/>
              <a:t>(10), 713-722. </a:t>
            </a:r>
          </a:p>
          <a:p>
            <a:pPr marL="514350" indent="-514350">
              <a:buFont typeface="+mj-lt"/>
              <a:buAutoNum type="arabicPeriod"/>
            </a:pPr>
            <a:r>
              <a:rPr lang="en-CA" sz="1100" dirty="0" smtClean="0"/>
              <a:t>Scott, R.E.  (2007).  e-Records in health – preserving our future.  </a:t>
            </a:r>
            <a:r>
              <a:rPr lang="en-CA" sz="1100" i="1" dirty="0" smtClean="0"/>
              <a:t>International Journal of Medical Informatics, 76</a:t>
            </a:r>
            <a:r>
              <a:rPr lang="en-CA" sz="1100" dirty="0" smtClean="0"/>
              <a:t>(5-6), 427-431.</a:t>
            </a:r>
          </a:p>
          <a:p>
            <a:pPr marL="514350" indent="-514350">
              <a:buFont typeface="+mj-lt"/>
              <a:buAutoNum type="arabicPeriod"/>
            </a:pPr>
            <a:r>
              <a:rPr lang="en-CA" sz="1100" dirty="0" smtClean="0"/>
              <a:t>Office of the Privacy Commissioner of Canada.  (2012).  Legal information related to PIPEDA:  Substantially similar provincial legislation.  Retrieved from:  </a:t>
            </a:r>
            <a:r>
              <a:rPr lang="en-CA" sz="1100" dirty="0" smtClean="0">
                <a:hlinkClick r:id="rId2"/>
              </a:rPr>
              <a:t>http://www.priv.gc.ca/leg_c/ legislation/ss_index_e.asp</a:t>
            </a:r>
            <a:endParaRPr lang="en-CA" sz="1100" dirty="0" smtClean="0"/>
          </a:p>
          <a:p>
            <a:pPr marL="514350" indent="-514350">
              <a:buFont typeface="+mj-lt"/>
              <a:buAutoNum type="arabicPeriod"/>
            </a:pPr>
            <a:r>
              <a:rPr lang="en-CA" sz="1100" dirty="0" smtClean="0"/>
              <a:t>Office of the Privacy Commissioner of Canada.  (2004).  Findings under the </a:t>
            </a:r>
            <a:r>
              <a:rPr lang="en-CA" sz="1100" i="1" dirty="0" smtClean="0"/>
              <a:t>Personal Information Protection and Electronic Documents Act</a:t>
            </a:r>
            <a:r>
              <a:rPr lang="en-CA" sz="1100" dirty="0" smtClean="0"/>
              <a:t> (PIPEDA).  Retrieved from:  </a:t>
            </a:r>
            <a:r>
              <a:rPr lang="en-CA" sz="1100" dirty="0" smtClean="0">
                <a:hlinkClick r:id="rId3"/>
              </a:rPr>
              <a:t>http://www.priv.gc.ca/cf-dc/2003/cf-dc_030217_2_e.asp</a:t>
            </a:r>
            <a:endParaRPr lang="en-CA" sz="1100" dirty="0" smtClean="0"/>
          </a:p>
          <a:p>
            <a:pPr marL="514350" indent="-514350">
              <a:buFont typeface="+mj-lt"/>
              <a:buAutoNum type="arabicPeriod"/>
            </a:pPr>
            <a:r>
              <a:rPr lang="en-CA" sz="1100" dirty="0" smtClean="0"/>
              <a:t>Information and Privacy Commissioner of Ontario.   (2004, December).  A guide to the </a:t>
            </a:r>
            <a:r>
              <a:rPr lang="en-CA" sz="1100" i="1" dirty="0" smtClean="0"/>
              <a:t>Personal Health Information Protection Act</a:t>
            </a:r>
            <a:r>
              <a:rPr lang="en-CA" sz="1100" dirty="0" smtClean="0"/>
              <a:t>.  Retrieved from </a:t>
            </a:r>
            <a:r>
              <a:rPr lang="en-CA" sz="1100" dirty="0" smtClean="0">
                <a:hlinkClick r:id="rId4"/>
              </a:rPr>
              <a:t>http://www.ipc.on.ca/images/ resources/hguide-e.pdf</a:t>
            </a:r>
            <a:endParaRPr lang="en-CA" sz="1100" dirty="0" smtClean="0"/>
          </a:p>
          <a:p>
            <a:pPr marL="514350" indent="-514350">
              <a:buFont typeface="+mj-lt"/>
              <a:buAutoNum type="arabicPeriod"/>
            </a:pPr>
            <a:r>
              <a:rPr lang="en-CA" sz="1100" dirty="0" smtClean="0"/>
              <a:t>Saskatchewan Registered Nurses Association.  (2007).  Standards and Foundation Competencies for the Practice of the Registered Nurse.  Retrieved from: http:// </a:t>
            </a:r>
            <a:r>
              <a:rPr lang="en-CA" sz="1100" dirty="0" smtClean="0">
                <a:hlinkClick r:id="rId5"/>
              </a:rPr>
              <a:t>www.srna.org/images/ stories/</a:t>
            </a:r>
            <a:r>
              <a:rPr lang="en-CA" sz="1100" dirty="0" err="1" smtClean="0">
                <a:hlinkClick r:id="rId5"/>
              </a:rPr>
              <a:t>pdfs</a:t>
            </a:r>
            <a:r>
              <a:rPr lang="en-CA" sz="1100" dirty="0" smtClean="0">
                <a:hlinkClick r:id="rId5"/>
              </a:rPr>
              <a:t>/</a:t>
            </a:r>
            <a:r>
              <a:rPr lang="en-CA" sz="1100" dirty="0" err="1" smtClean="0">
                <a:hlinkClick r:id="rId5"/>
              </a:rPr>
              <a:t>nurse_resources</a:t>
            </a:r>
            <a:r>
              <a:rPr lang="en-CA" sz="1100" dirty="0" smtClean="0">
                <a:hlinkClick r:id="rId5"/>
              </a:rPr>
              <a:t>/standards_competencies.pdf</a:t>
            </a:r>
            <a:endParaRPr lang="en-CA" sz="1100" dirty="0" smtClean="0"/>
          </a:p>
          <a:p>
            <a:pPr marL="514350" indent="-514350">
              <a:buFont typeface="+mj-lt"/>
              <a:buAutoNum type="arabicPeriod"/>
            </a:pPr>
            <a:r>
              <a:rPr lang="en-CA" sz="1100" dirty="0" smtClean="0"/>
              <a:t>Canadian Nurses Association.  (2008).  Code of ethics for Registered Nurses.  Retrieved from </a:t>
            </a:r>
            <a:r>
              <a:rPr lang="en-CA" sz="1100" dirty="0" smtClean="0">
                <a:hlinkClick r:id="rId6"/>
              </a:rPr>
              <a:t>http://www.cna-aiic.ca/cna/documents/pdf/publications/Code_of_Ethics_2008_e.pdf</a:t>
            </a:r>
            <a:endParaRPr lang="en-CA" sz="1100" dirty="0" smtClean="0"/>
          </a:p>
          <a:p>
            <a:pPr marL="514350" indent="-514350">
              <a:buFont typeface="+mj-lt"/>
              <a:buAutoNum type="arabicPeriod"/>
            </a:pPr>
            <a:r>
              <a:rPr lang="en-CA" sz="1100" dirty="0" smtClean="0"/>
              <a:t>Benson, T. (2012-0425). </a:t>
            </a:r>
            <a:r>
              <a:rPr lang="en-CA" sz="1100" i="1" dirty="0" smtClean="0"/>
              <a:t>Principles of health interoperability HL7 and SNOMED</a:t>
            </a:r>
            <a:r>
              <a:rPr lang="en-CA" sz="1100" dirty="0" smtClean="0"/>
              <a:t> (2nd ed. ed.). New York: Springer. </a:t>
            </a:r>
          </a:p>
          <a:p>
            <a:pPr marL="514350" indent="-514350">
              <a:buFont typeface="+mj-lt"/>
              <a:buAutoNum type="arabicPeriod"/>
            </a:pPr>
            <a:r>
              <a:rPr lang="en-CA" sz="1100" dirty="0" smtClean="0"/>
              <a:t>Ball MJ, Douglas JV, &amp; Walker, PH.  (2011).  Nursing informatics, Where technology and caring meet (4</a:t>
            </a:r>
            <a:r>
              <a:rPr lang="en-CA" sz="1100" baseline="30000" dirty="0" smtClean="0"/>
              <a:t>th</a:t>
            </a:r>
            <a:r>
              <a:rPr lang="en-CA" sz="1100" dirty="0" smtClean="0"/>
              <a:t> </a:t>
            </a:r>
            <a:r>
              <a:rPr lang="en-CA" sz="1100" dirty="0" err="1" smtClean="0"/>
              <a:t>ed</a:t>
            </a:r>
            <a:r>
              <a:rPr lang="en-CA" sz="1100" dirty="0" smtClean="0"/>
              <a:t>).  London:  Springer.</a:t>
            </a:r>
          </a:p>
          <a:p>
            <a:pPr marL="514350" indent="-514350">
              <a:buFont typeface="+mj-lt"/>
              <a:buAutoNum type="arabicPeriod"/>
            </a:pPr>
            <a:r>
              <a:rPr lang="en-CA" sz="1100" dirty="0" smtClean="0"/>
              <a:t>Saba VK, &amp; McCormick, KA.  (2006).  Essentials of nursing informatics (4th </a:t>
            </a:r>
            <a:r>
              <a:rPr lang="en-CA" sz="1100" dirty="0" err="1" smtClean="0"/>
              <a:t>ed</a:t>
            </a:r>
            <a:r>
              <a:rPr lang="en-CA" sz="1100" dirty="0" smtClean="0"/>
              <a:t>).  United States of America:  McGraw-Hill Companies, Inc.</a:t>
            </a:r>
          </a:p>
          <a:p>
            <a:pPr marL="514350" indent="-514350">
              <a:buFont typeface="+mj-lt"/>
              <a:buAutoNum type="arabicPeriod"/>
            </a:pPr>
            <a:r>
              <a:rPr lang="en-US" sz="1100" dirty="0"/>
              <a:t>Borycki, E. M., </a:t>
            </a:r>
            <a:r>
              <a:rPr lang="en-US" sz="1100" dirty="0" err="1"/>
              <a:t>Kushniruk</a:t>
            </a:r>
            <a:r>
              <a:rPr lang="en-US" sz="1100" dirty="0"/>
              <a:t>, A. W., </a:t>
            </a:r>
            <a:r>
              <a:rPr lang="en-US" sz="1100" dirty="0" err="1"/>
              <a:t>Keay</a:t>
            </a:r>
            <a:r>
              <a:rPr lang="en-US" sz="1100" dirty="0"/>
              <a:t>, L., </a:t>
            </a:r>
            <a:r>
              <a:rPr lang="en-US" sz="1100" dirty="0" err="1"/>
              <a:t>Kuo</a:t>
            </a:r>
            <a:r>
              <a:rPr lang="en-US" sz="1100" dirty="0"/>
              <a:t>, A. (2009). A framework for diagnosing and identifying where technology-induced errors come from.  </a:t>
            </a:r>
            <a:r>
              <a:rPr lang="en-US" sz="1100" i="1" dirty="0"/>
              <a:t>Studies in Health Technology and Informatics, 148</a:t>
            </a:r>
            <a:r>
              <a:rPr lang="en-US" sz="1100" dirty="0"/>
              <a:t>, 95-101.</a:t>
            </a:r>
            <a:endParaRPr lang="en-CA" sz="1100" dirty="0"/>
          </a:p>
          <a:p>
            <a:pPr marL="514350" indent="-514350">
              <a:buFont typeface="+mj-lt"/>
              <a:buAutoNum type="arabicPeriod"/>
            </a:pPr>
            <a:r>
              <a:rPr lang="en-CA" sz="1100" dirty="0" smtClean="0"/>
              <a:t>Powell-Cope, G., Nelson, A.L., &amp; Patterson, E.S.  (2008).  Patient care safety and technology.  In </a:t>
            </a:r>
            <a:r>
              <a:rPr lang="en-CA" sz="1100" i="1" dirty="0" smtClean="0"/>
              <a:t>Agency for Healthcare Research Quality (AHRQ Publication  No. 08-0043).  </a:t>
            </a:r>
            <a:r>
              <a:rPr lang="en-CA" sz="1100" dirty="0" smtClean="0"/>
              <a:t>Rockville:  MD.</a:t>
            </a:r>
          </a:p>
          <a:p>
            <a:pPr marL="514350" indent="-514350">
              <a:buFont typeface="+mj-lt"/>
              <a:buAutoNum type="arabicPeriod"/>
            </a:pPr>
            <a:r>
              <a:rPr lang="en-CA" sz="1100" dirty="0" smtClean="0"/>
              <a:t>Zhang, </a:t>
            </a:r>
            <a:r>
              <a:rPr lang="en-CA" sz="1100" dirty="0" err="1" smtClean="0"/>
              <a:t>J.Patel</a:t>
            </a:r>
            <a:r>
              <a:rPr lang="en-CA" sz="1100" dirty="0" smtClean="0"/>
              <a:t>, V.L., Johnson, T.R., &amp; </a:t>
            </a:r>
            <a:r>
              <a:rPr lang="en-CA" sz="1100" dirty="0" err="1" smtClean="0"/>
              <a:t>Shortliffe</a:t>
            </a:r>
            <a:r>
              <a:rPr lang="en-CA" sz="1100" dirty="0" smtClean="0"/>
              <a:t>, E.H.  (2004).  A taxonomy of medical errors.  </a:t>
            </a:r>
            <a:r>
              <a:rPr lang="en-CA" sz="1100" i="1" dirty="0" smtClean="0"/>
              <a:t>Journal of Biomedical Informatics, 37</a:t>
            </a:r>
            <a:r>
              <a:rPr lang="en-CA" sz="1100" dirty="0" smtClean="0"/>
              <a:t> (3), 193-204.</a:t>
            </a:r>
          </a:p>
          <a:p>
            <a:pPr marL="514350" indent="-514350">
              <a:buFont typeface="+mj-lt"/>
              <a:buAutoNum type="arabicPeriod"/>
            </a:pPr>
            <a:r>
              <a:rPr lang="en-CA" sz="1100" dirty="0" err="1" smtClean="0"/>
              <a:t>Dumpel</a:t>
            </a:r>
            <a:r>
              <a:rPr lang="en-CA" sz="1100" dirty="0" smtClean="0"/>
              <a:t>, H.  (2005).  Technology and patient advocacy:  RNs must exercise independent judgement at all times.  </a:t>
            </a:r>
            <a:r>
              <a:rPr lang="en-CA" sz="1100" i="1" dirty="0" smtClean="0"/>
              <a:t>California Nurse, 101</a:t>
            </a:r>
            <a:r>
              <a:rPr lang="en-CA" sz="1100" dirty="0" smtClean="0"/>
              <a:t> (4), 18-19.</a:t>
            </a:r>
          </a:p>
        </p:txBody>
      </p:sp>
      <p:sp>
        <p:nvSpPr>
          <p:cNvPr id="4" name="Slide Number Placeholder 3"/>
          <p:cNvSpPr>
            <a:spLocks noGrp="1"/>
          </p:cNvSpPr>
          <p:nvPr>
            <p:ph type="sldNum" sz="quarter" idx="12"/>
          </p:nvPr>
        </p:nvSpPr>
        <p:spPr/>
        <p:txBody>
          <a:bodyPr/>
          <a:lstStyle/>
          <a:p>
            <a:fld id="{DA19E587-56DA-4391-8DEC-ECC94B3095E6}" type="slidenum">
              <a:rPr lang="en-CA" smtClean="0"/>
              <a:pPr/>
              <a:t>20</a:t>
            </a:fld>
            <a:endParaRPr lang="en-CA"/>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t>Nursing Care and the use of Health ICT</a:t>
            </a:r>
            <a:endParaRPr lang="en-CA" sz="32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CA" sz="2800" dirty="0" smtClean="0"/>
              <a:t>Patient Safety </a:t>
            </a:r>
          </a:p>
          <a:p>
            <a:pPr marL="0" indent="0">
              <a:buNone/>
            </a:pPr>
            <a:endParaRPr lang="en-CA" sz="2800" dirty="0" smtClean="0"/>
          </a:p>
          <a:p>
            <a:pPr marL="0" indent="0">
              <a:buNone/>
            </a:pPr>
            <a:r>
              <a:rPr lang="en-CA" sz="2800" dirty="0" smtClean="0"/>
              <a:t>2.   Using clinical</a:t>
            </a:r>
          </a:p>
          <a:p>
            <a:pPr marL="0" indent="0">
              <a:buNone/>
            </a:pPr>
            <a:r>
              <a:rPr lang="en-CA" sz="2800" dirty="0" smtClean="0"/>
              <a:t>       judgement</a:t>
            </a:r>
          </a:p>
          <a:p>
            <a:pPr marL="0" indent="0">
              <a:buNone/>
            </a:pPr>
            <a:endParaRPr lang="en-CA" sz="2800" dirty="0"/>
          </a:p>
          <a:p>
            <a:pPr marL="0" indent="0">
              <a:buNone/>
            </a:pPr>
            <a:r>
              <a:rPr lang="en-CA" sz="2800" dirty="0" smtClean="0"/>
              <a:t>3.    Advocacy</a:t>
            </a:r>
          </a:p>
          <a:p>
            <a:pPr marL="0" indent="0">
              <a:buNone/>
            </a:pPr>
            <a:endParaRPr lang="en-CA" sz="2800" dirty="0"/>
          </a:p>
          <a:p>
            <a:pPr marL="0" indent="0">
              <a:buNone/>
            </a:pPr>
            <a:r>
              <a:rPr lang="en-CA" sz="2800" dirty="0" smtClean="0"/>
              <a:t>4.   Research</a:t>
            </a:r>
          </a:p>
          <a:p>
            <a:pPr marL="514350" indent="-514350">
              <a:buFont typeface="+mj-lt"/>
              <a:buAutoNum type="arabicPeriod"/>
            </a:pPr>
            <a:endParaRPr lang="en-CA" dirty="0" smtClean="0"/>
          </a:p>
        </p:txBody>
      </p:sp>
      <p:sp>
        <p:nvSpPr>
          <p:cNvPr id="4" name="Slide Number Placeholder 3"/>
          <p:cNvSpPr>
            <a:spLocks noGrp="1"/>
          </p:cNvSpPr>
          <p:nvPr>
            <p:ph type="sldNum" sz="quarter" idx="12"/>
          </p:nvPr>
        </p:nvSpPr>
        <p:spPr/>
        <p:txBody>
          <a:bodyPr/>
          <a:lstStyle/>
          <a:p>
            <a:fld id="{DA19E587-56DA-4391-8DEC-ECC94B3095E6}" type="slidenum">
              <a:rPr lang="en-CA" smtClean="0"/>
              <a:pPr/>
              <a:t>3</a:t>
            </a:fld>
            <a:endParaRPr lang="en-CA"/>
          </a:p>
        </p:txBody>
      </p:sp>
      <p:pic>
        <p:nvPicPr>
          <p:cNvPr id="5" name="Picture 4" descr="Male Nurse, BP.jpg"/>
          <p:cNvPicPr>
            <a:picLocks noChangeAspect="1"/>
          </p:cNvPicPr>
          <p:nvPr/>
        </p:nvPicPr>
        <p:blipFill>
          <a:blip r:embed="rId3" cstate="print"/>
          <a:stretch>
            <a:fillRect/>
          </a:stretch>
        </p:blipFill>
        <p:spPr>
          <a:xfrm>
            <a:off x="4355976" y="1412776"/>
            <a:ext cx="3935671" cy="52292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9552" y="2060848"/>
            <a:ext cx="8229600" cy="1143000"/>
          </a:xfrm>
        </p:spPr>
        <p:txBody>
          <a:bodyPr>
            <a:normAutofit fontScale="90000"/>
          </a:bodyPr>
          <a:lstStyle/>
          <a:p>
            <a:r>
              <a:rPr lang="en-CA" dirty="0" smtClean="0"/>
              <a:t>“It </a:t>
            </a:r>
            <a:r>
              <a:rPr lang="en-CA" dirty="0"/>
              <a:t>is a professional and ethical imperative for nurses to prevent or minimize </a:t>
            </a:r>
            <a:r>
              <a:rPr lang="en-CA" dirty="0" smtClean="0"/>
              <a:t>harm”.</a:t>
            </a:r>
            <a:br>
              <a:rPr lang="en-CA" dirty="0" smtClean="0"/>
            </a:br>
            <a:r>
              <a:rPr lang="en-CA" sz="1800" dirty="0"/>
              <a:t>	</a:t>
            </a:r>
            <a:r>
              <a:rPr lang="en-CA" sz="1800" dirty="0" smtClean="0"/>
              <a:t>			- Canadian Nurses Association, 2012 </a:t>
            </a:r>
            <a:endParaRPr lang="en-CA" sz="1800"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4</a:t>
            </a:fld>
            <a:endParaRPr lang="en-CA"/>
          </a:p>
        </p:txBody>
      </p:sp>
    </p:spTree>
    <p:extLst>
      <p:ext uri="{BB962C8B-B14F-4D97-AF65-F5344CB8AC3E}">
        <p14:creationId xmlns:p14="http://schemas.microsoft.com/office/powerpoint/2010/main" val="3399876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Technology-induced errors</a:t>
            </a:r>
            <a:r>
              <a:rPr lang="en-CA" sz="1050" dirty="0" smtClean="0"/>
              <a:t>11</a:t>
            </a:r>
            <a:endParaRPr lang="en-CA" sz="1050" dirty="0"/>
          </a:p>
        </p:txBody>
      </p:sp>
      <p:sp>
        <p:nvSpPr>
          <p:cNvPr id="3" name="Content Placeholder 2"/>
          <p:cNvSpPr>
            <a:spLocks noGrp="1"/>
          </p:cNvSpPr>
          <p:nvPr>
            <p:ph idx="1"/>
          </p:nvPr>
        </p:nvSpPr>
        <p:spPr/>
        <p:txBody>
          <a:bodyPr/>
          <a:lstStyle/>
          <a:p>
            <a:r>
              <a:rPr lang="en-CA" dirty="0"/>
              <a:t>Technology-induced errors and malfunctions may arise during the piloting and/or use of a new or existing health technology.  However, patients/clients </a:t>
            </a:r>
            <a:r>
              <a:rPr lang="en-CA" dirty="0" smtClean="0"/>
              <a:t>can </a:t>
            </a:r>
            <a:r>
              <a:rPr lang="en-CA" dirty="0"/>
              <a:t>be protected through prompt identification and reporting of such issues by </a:t>
            </a:r>
            <a:r>
              <a:rPr lang="en-CA" dirty="0" smtClean="0"/>
              <a:t>nurses.</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5</a:t>
            </a:fld>
            <a:endParaRPr lang="en-CA"/>
          </a:p>
        </p:txBody>
      </p:sp>
    </p:spTree>
    <p:extLst>
      <p:ext uri="{BB962C8B-B14F-4D97-AF65-F5344CB8AC3E}">
        <p14:creationId xmlns:p14="http://schemas.microsoft.com/office/powerpoint/2010/main" val="2383342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Nurses in Error Reporting </a:t>
            </a:r>
            <a:r>
              <a:rPr lang="en-CA" sz="1200" dirty="0" smtClean="0"/>
              <a:t>12</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6</a:t>
            </a:fld>
            <a:endParaRPr lang="en-CA"/>
          </a:p>
        </p:txBody>
      </p:sp>
      <p:pic>
        <p:nvPicPr>
          <p:cNvPr id="6146" name="Picture 2" descr="C:\Users\Ella\AppData\Local\Microsoft\Windows\Temporary Internet Files\Content.IE5\1FQD7ZC5\MP900422405[1].jpg"/>
          <p:cNvPicPr>
            <a:picLocks noGrp="1" noChangeAspect="1" noChangeArrowheads="1"/>
          </p:cNvPicPr>
          <p:nvPr>
            <p:ph idx="1"/>
          </p:nvPr>
        </p:nvPicPr>
        <p:blipFill>
          <a:blip r:embed="rId2" cstate="print"/>
          <a:srcRect/>
          <a:stretch>
            <a:fillRect/>
          </a:stretch>
        </p:blipFill>
        <p:spPr bwMode="auto">
          <a:xfrm>
            <a:off x="467544" y="4149081"/>
            <a:ext cx="3146930" cy="2097134"/>
          </a:xfrm>
          <a:prstGeom prst="rect">
            <a:avLst/>
          </a:prstGeom>
          <a:noFill/>
        </p:spPr>
      </p:pic>
      <p:sp>
        <p:nvSpPr>
          <p:cNvPr id="6" name="TextBox 5"/>
          <p:cNvSpPr txBox="1"/>
          <p:nvPr/>
        </p:nvSpPr>
        <p:spPr>
          <a:xfrm>
            <a:off x="611560" y="1196752"/>
            <a:ext cx="7776864" cy="5724644"/>
          </a:xfrm>
          <a:prstGeom prst="rect">
            <a:avLst/>
          </a:prstGeom>
          <a:noFill/>
        </p:spPr>
        <p:txBody>
          <a:bodyPr wrap="square" rtlCol="0">
            <a:spAutoFit/>
          </a:bodyPr>
          <a:lstStyle/>
          <a:p>
            <a:pPr>
              <a:buFont typeface="Arial" pitchFamily="34" charset="0"/>
              <a:buChar char="•"/>
            </a:pPr>
            <a:r>
              <a:rPr lang="en-CA" sz="2600" dirty="0" smtClean="0"/>
              <a:t>‘work-</a:t>
            </a:r>
            <a:r>
              <a:rPr lang="en-CA" sz="2600" dirty="0" err="1" smtClean="0"/>
              <a:t>arounds</a:t>
            </a:r>
            <a:r>
              <a:rPr lang="en-CA" sz="2600" dirty="0" smtClean="0"/>
              <a:t>’ </a:t>
            </a:r>
            <a:r>
              <a:rPr lang="en-CA" sz="2600" dirty="0" smtClean="0">
                <a:sym typeface="Wingdings" pitchFamily="2" charset="2"/>
              </a:rPr>
              <a:t> a term coined by Powell-Cope and colleagues to describe the quick fixes that nurses invent to temporarily solve the problem of a device malfunction or error</a:t>
            </a:r>
          </a:p>
          <a:p>
            <a:pPr>
              <a:buFont typeface="Arial" pitchFamily="34" charset="0"/>
              <a:buChar char="•"/>
            </a:pPr>
            <a:endParaRPr lang="en-CA" sz="2600" dirty="0" smtClean="0">
              <a:sym typeface="Wingdings" pitchFamily="2" charset="2"/>
            </a:endParaRPr>
          </a:p>
          <a:p>
            <a:pPr>
              <a:buFont typeface="Arial" pitchFamily="34" charset="0"/>
              <a:buChar char="•"/>
            </a:pPr>
            <a:r>
              <a:rPr lang="en-CA" sz="2600" dirty="0" smtClean="0">
                <a:sym typeface="Wingdings" pitchFamily="2" charset="2"/>
              </a:rPr>
              <a:t>Although `work-</a:t>
            </a:r>
            <a:r>
              <a:rPr lang="en-CA" sz="2600" dirty="0" err="1" smtClean="0">
                <a:sym typeface="Wingdings" pitchFamily="2" charset="2"/>
              </a:rPr>
              <a:t>arounds</a:t>
            </a:r>
            <a:r>
              <a:rPr lang="en-CA" sz="2600" dirty="0" smtClean="0">
                <a:sym typeface="Wingdings" pitchFamily="2" charset="2"/>
              </a:rPr>
              <a:t>’ are an attractive way of dealing with technological issues, they can pose</a:t>
            </a:r>
          </a:p>
          <a:p>
            <a:pPr lvl="6"/>
            <a:r>
              <a:rPr lang="en-CA" sz="2600" dirty="0" smtClean="0">
                <a:sym typeface="Wingdings" pitchFamily="2" charset="2"/>
              </a:rPr>
              <a:t>     serious threats to patient</a:t>
            </a:r>
          </a:p>
          <a:p>
            <a:pPr lvl="6"/>
            <a:r>
              <a:rPr lang="en-CA" sz="2600" dirty="0" smtClean="0">
                <a:sym typeface="Wingdings" pitchFamily="2" charset="2"/>
              </a:rPr>
              <a:t>     care and safety</a:t>
            </a:r>
          </a:p>
          <a:p>
            <a:pPr lvl="6"/>
            <a:endParaRPr lang="en-CA" sz="2600" dirty="0" smtClean="0">
              <a:sym typeface="Wingdings" pitchFamily="2" charset="2"/>
            </a:endParaRPr>
          </a:p>
          <a:p>
            <a:pPr lvl="7">
              <a:buFont typeface="Arial" pitchFamily="34" charset="0"/>
              <a:buChar char="•"/>
            </a:pPr>
            <a:r>
              <a:rPr lang="en-CA" sz="2600" dirty="0" smtClean="0">
                <a:sym typeface="Wingdings" pitchFamily="2" charset="2"/>
              </a:rPr>
              <a:t>Nurses needs to report malfunctions and errors as per their organization’s policies</a:t>
            </a:r>
          </a:p>
          <a:p>
            <a:pPr>
              <a:buFont typeface="Arial" pitchFamily="34" charset="0"/>
              <a:buChar char="•"/>
            </a:pPr>
            <a:endParaRPr lang="en-CA" sz="2800" dirty="0"/>
          </a:p>
        </p:txBody>
      </p:sp>
    </p:spTree>
    <p:extLst>
      <p:ext uri="{BB962C8B-B14F-4D97-AF65-F5344CB8AC3E}">
        <p14:creationId xmlns:p14="http://schemas.microsoft.com/office/powerpoint/2010/main" val="29207935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Creating Safer ICTs </a:t>
            </a:r>
            <a:r>
              <a:rPr lang="en-CA" sz="1200" dirty="0" smtClean="0"/>
              <a:t>13</a:t>
            </a:r>
            <a:endParaRPr lang="en-CA" sz="1200"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7</a:t>
            </a:fld>
            <a:endParaRPr lang="en-CA"/>
          </a:p>
        </p:txBody>
      </p:sp>
      <p:sp>
        <p:nvSpPr>
          <p:cNvPr id="3" name="Content Placeholder 2"/>
          <p:cNvSpPr>
            <a:spLocks noGrp="1"/>
          </p:cNvSpPr>
          <p:nvPr>
            <p:ph idx="1"/>
          </p:nvPr>
        </p:nvSpPr>
        <p:spPr/>
        <p:txBody>
          <a:bodyPr>
            <a:normAutofit/>
          </a:bodyPr>
          <a:lstStyle/>
          <a:p>
            <a:r>
              <a:rPr lang="en-CA" dirty="0" smtClean="0"/>
              <a:t>New </a:t>
            </a:r>
            <a:r>
              <a:rPr lang="en-CA" dirty="0"/>
              <a:t>technologies require an on-going process of design, piloting, evaluation and re-design to meet changing needs</a:t>
            </a:r>
          </a:p>
          <a:p>
            <a:endParaRPr lang="en-CA" dirty="0"/>
          </a:p>
          <a:p>
            <a:r>
              <a:rPr lang="en-CA" dirty="0"/>
              <a:t>On-going maintenance is a critical part of reducing errors at the individual-technology level</a:t>
            </a:r>
          </a:p>
          <a:p>
            <a:endParaRPr lang="en-CA" dirty="0"/>
          </a:p>
        </p:txBody>
      </p:sp>
    </p:spTree>
    <p:extLst>
      <p:ext uri="{BB962C8B-B14F-4D97-AF65-F5344CB8AC3E}">
        <p14:creationId xmlns:p14="http://schemas.microsoft.com/office/powerpoint/2010/main" val="16092618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dirty="0"/>
          </a:p>
        </p:txBody>
      </p:sp>
      <p:sp>
        <p:nvSpPr>
          <p:cNvPr id="3" name="Content Placeholder 2"/>
          <p:cNvSpPr>
            <a:spLocks noGrp="1"/>
          </p:cNvSpPr>
          <p:nvPr>
            <p:ph idx="1"/>
          </p:nvPr>
        </p:nvSpPr>
        <p:spPr/>
        <p:txBody>
          <a:bodyPr>
            <a:normAutofit/>
          </a:bodyPr>
          <a:lstStyle/>
          <a:p>
            <a:pPr algn="ctr">
              <a:buNone/>
            </a:pPr>
            <a:endParaRPr lang="en-CA" sz="5400" dirty="0" smtClean="0"/>
          </a:p>
          <a:p>
            <a:pPr algn="ctr">
              <a:buNone/>
            </a:pPr>
            <a:r>
              <a:rPr lang="en-CA" sz="5400" dirty="0" smtClean="0"/>
              <a:t>Will technology replace nurses?</a:t>
            </a:r>
          </a:p>
          <a:p>
            <a:pPr algn="ctr">
              <a:buNone/>
            </a:pPr>
            <a:endParaRPr lang="en-CA" sz="5400"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8</a:t>
            </a:fld>
            <a:endParaRPr lang="en-CA"/>
          </a:p>
        </p:txBody>
      </p:sp>
    </p:spTree>
    <p:extLst>
      <p:ext uri="{BB962C8B-B14F-4D97-AF65-F5344CB8AC3E}">
        <p14:creationId xmlns:p14="http://schemas.microsoft.com/office/powerpoint/2010/main" val="8994486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Technology &amp; Clinical Judgement </a:t>
            </a:r>
            <a:r>
              <a:rPr lang="en-CA" sz="1200" dirty="0" smtClean="0"/>
              <a:t>(14)</a:t>
            </a:r>
            <a:endParaRPr lang="en-CA" sz="1200"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9</a:t>
            </a:fld>
            <a:endParaRPr lang="en-CA"/>
          </a:p>
        </p:txBody>
      </p:sp>
      <p:graphicFrame>
        <p:nvGraphicFramePr>
          <p:cNvPr id="7" name="Content Placeholder 6"/>
          <p:cNvGraphicFramePr>
            <a:graphicFrameLocks noGrp="1"/>
          </p:cNvGraphicFramePr>
          <p:nvPr>
            <p:ph idx="1"/>
          </p:nvPr>
        </p:nvGraphicFramePr>
        <p:xfrm>
          <a:off x="0" y="1124744"/>
          <a:ext cx="6228184" cy="57332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p:cNvSpPr txBox="1"/>
          <p:nvPr/>
        </p:nvSpPr>
        <p:spPr>
          <a:xfrm>
            <a:off x="5580112" y="1700808"/>
            <a:ext cx="3168352" cy="4062651"/>
          </a:xfrm>
          <a:prstGeom prst="rect">
            <a:avLst/>
          </a:prstGeom>
          <a:noFill/>
        </p:spPr>
        <p:txBody>
          <a:bodyPr wrap="square" rtlCol="0">
            <a:spAutoFit/>
          </a:bodyPr>
          <a:lstStyle/>
          <a:p>
            <a:pPr>
              <a:buFont typeface="Arial" pitchFamily="34" charset="0"/>
              <a:buChar char="•"/>
            </a:pPr>
            <a:r>
              <a:rPr lang="en-CA" sz="2400" dirty="0" smtClean="0"/>
              <a:t>Health information and communication technologies should:</a:t>
            </a:r>
          </a:p>
          <a:p>
            <a:endParaRPr lang="en-CA" sz="2400" dirty="0" smtClean="0"/>
          </a:p>
          <a:p>
            <a:pPr lvl="1">
              <a:buFont typeface="Arial" pitchFamily="34" charset="0"/>
              <a:buChar char="•"/>
            </a:pPr>
            <a:r>
              <a:rPr lang="en-CA" sz="2400" dirty="0" smtClean="0"/>
              <a:t>Be a tool that </a:t>
            </a:r>
            <a:r>
              <a:rPr lang="en-CA" sz="2400" u="sng" dirty="0" smtClean="0"/>
              <a:t>supports</a:t>
            </a:r>
            <a:r>
              <a:rPr lang="en-CA" sz="2400" dirty="0" smtClean="0"/>
              <a:t> nurses’ clinical judgement</a:t>
            </a:r>
          </a:p>
          <a:p>
            <a:pPr lvl="1">
              <a:buFont typeface="Arial" pitchFamily="34" charset="0"/>
              <a:buChar char="•"/>
            </a:pPr>
            <a:endParaRPr lang="en-CA" sz="2400" dirty="0" smtClean="0"/>
          </a:p>
          <a:p>
            <a:pPr lvl="1">
              <a:buFont typeface="Arial" pitchFamily="34" charset="0"/>
              <a:buChar char="•"/>
            </a:pPr>
            <a:r>
              <a:rPr lang="en-CA" sz="2400" dirty="0" smtClean="0"/>
              <a:t>Not a </a:t>
            </a:r>
            <a:r>
              <a:rPr lang="en-CA" sz="2400" u="sng" dirty="0" smtClean="0"/>
              <a:t>replacement</a:t>
            </a:r>
            <a:r>
              <a:rPr lang="en-CA" sz="2400" dirty="0" smtClean="0"/>
              <a:t> for it</a:t>
            </a:r>
          </a:p>
          <a:p>
            <a:endParaRPr lang="en-CA" dirty="0" smtClean="0"/>
          </a:p>
        </p:txBody>
      </p:sp>
    </p:spTree>
    <p:extLst>
      <p:ext uri="{BB962C8B-B14F-4D97-AF65-F5344CB8AC3E}">
        <p14:creationId xmlns:p14="http://schemas.microsoft.com/office/powerpoint/2010/main" val="36272802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2743</TotalTime>
  <Words>1566</Words>
  <Application>Microsoft Office PowerPoint</Application>
  <PresentationFormat>On-screen Show (4:3)</PresentationFormat>
  <Paragraphs>167</Paragraphs>
  <Slides>20</Slides>
  <Notes>11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Using Technology in Nursing Practice:</vt:lpstr>
      <vt:lpstr>Agenda</vt:lpstr>
      <vt:lpstr>Nursing Care and the use of Health ICT</vt:lpstr>
      <vt:lpstr>“It is a professional and ethical imperative for nurses to prevent or minimize harm”.     - Canadian Nurses Association, 2012 </vt:lpstr>
      <vt:lpstr>Technology-induced errors11</vt:lpstr>
      <vt:lpstr>Nurses in Error Reporting 12</vt:lpstr>
      <vt:lpstr>Creating Safer ICTs 13</vt:lpstr>
      <vt:lpstr>PowerPoint Presentation</vt:lpstr>
      <vt:lpstr>Technology &amp; Clinical Judgement (14)</vt:lpstr>
      <vt:lpstr>Nurses as Advocates 9-10</vt:lpstr>
      <vt:lpstr>Nurses as Advocates 9-10</vt:lpstr>
      <vt:lpstr>Nurses as Advocates (9-10)</vt:lpstr>
      <vt:lpstr>Nurses as Researchers 9-10</vt:lpstr>
      <vt:lpstr>Nursing research can take many forms:</vt:lpstr>
      <vt:lpstr>Nurses as Researchers … 9</vt:lpstr>
      <vt:lpstr>Nurses as Researchers 9-10</vt:lpstr>
      <vt:lpstr>Nurses as Researchers (9-11)</vt:lpstr>
      <vt:lpstr>Example Research:</vt:lpstr>
      <vt:lpstr>Review of Main Points</vt:lpstr>
      <vt:lpstr>References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Ella</dc:creator>
  <cp:lastModifiedBy>Siobhan</cp:lastModifiedBy>
  <cp:revision>169</cp:revision>
  <dcterms:created xsi:type="dcterms:W3CDTF">2013-10-30T02:04:34Z</dcterms:created>
  <dcterms:modified xsi:type="dcterms:W3CDTF">2013-12-10T14:23:02Z</dcterms:modified>
</cp:coreProperties>
</file>