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9" r:id="rId4"/>
    <p:sldId id="260" r:id="rId5"/>
    <p:sldId id="261" r:id="rId6"/>
    <p:sldId id="269" r:id="rId7"/>
    <p:sldId id="267" r:id="rId8"/>
    <p:sldId id="268" r:id="rId9"/>
    <p:sldId id="263" r:id="rId10"/>
    <p:sldId id="262" r:id="rId11"/>
    <p:sldId id="265"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857" autoAdjust="0"/>
  </p:normalViewPr>
  <p:slideViewPr>
    <p:cSldViewPr>
      <p:cViewPr>
        <p:scale>
          <a:sx n="118" d="100"/>
          <a:sy n="118" d="100"/>
        </p:scale>
        <p:origin x="-1350" y="-42"/>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695DC4-F3B8-4AB3-8468-B72F0AA17262}" type="datetimeFigureOut">
              <a:rPr lang="en-CA" smtClean="0"/>
              <a:pPr/>
              <a:t>10/12/2013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D28A6-BA90-422A-9570-EFDFA15E7E9F}" type="slidenum">
              <a:rPr lang="en-CA" smtClean="0"/>
              <a:pPr/>
              <a:t>‹#›</a:t>
            </a:fld>
            <a:endParaRPr lang="en-CA"/>
          </a:p>
        </p:txBody>
      </p:sp>
    </p:spTree>
    <p:extLst>
      <p:ext uri="{BB962C8B-B14F-4D97-AF65-F5344CB8AC3E}">
        <p14:creationId xmlns:p14="http://schemas.microsoft.com/office/powerpoint/2010/main" val="190187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Char char="•"/>
            </a:pPr>
            <a:r>
              <a:rPr lang="en-CA" sz="1800" dirty="0" smtClean="0"/>
              <a:t>While</a:t>
            </a:r>
            <a:r>
              <a:rPr lang="en-CA" sz="1800" baseline="0" dirty="0" smtClean="0"/>
              <a:t> technology and standard terminologies are moving forward in the development of electronic health records and clinical health system, policy also needs to be moving forward to ensure that personal health information is both kept safe and used to its fullest potential</a:t>
            </a:r>
          </a:p>
          <a:p>
            <a:pPr>
              <a:buFont typeface="Arial" pitchFamily="34" charset="0"/>
              <a:buChar char="•"/>
            </a:pPr>
            <a:r>
              <a:rPr lang="en-CA" sz="1800" baseline="0" dirty="0" smtClean="0"/>
              <a:t>Some challenges that policy-makers face include ... (proceed to questions on slide)</a:t>
            </a:r>
          </a:p>
          <a:p>
            <a:pPr lvl="1">
              <a:buFont typeface="Arial" pitchFamily="34" charset="0"/>
              <a:buChar char="•"/>
            </a:pPr>
            <a:r>
              <a:rPr lang="en-CA" sz="1800" baseline="0" dirty="0" err="1" smtClean="0"/>
              <a:t>Acess</a:t>
            </a:r>
            <a:r>
              <a:rPr lang="en-CA" sz="1800" baseline="0" dirty="0" smtClean="0"/>
              <a:t> – health care professionals within which health facilities?  Doctors, nurses, physical therapists, social workers, dietitians, .... What about registered massage therapists? Chiropractors? </a:t>
            </a:r>
            <a:r>
              <a:rPr lang="en-CA" sz="1800" baseline="0" dirty="0" err="1" smtClean="0"/>
              <a:t>Reflexologists</a:t>
            </a:r>
            <a:r>
              <a:rPr lang="en-CA" sz="1800" baseline="0" dirty="0" smtClean="0"/>
              <a:t>?  Etc.</a:t>
            </a:r>
          </a:p>
          <a:p>
            <a:pPr lvl="1">
              <a:buFont typeface="Arial" pitchFamily="34" charset="0"/>
              <a:buChar char="•"/>
            </a:pPr>
            <a:r>
              <a:rPr lang="en-CA" sz="1800" baseline="0" dirty="0" smtClean="0"/>
              <a:t>Use– Probably to plan patient/client care, trend a patient’s/client’s health over time, but what about quality improvement studies within the health facility?  Sharing of that information with other health facilities for a multi-site research study?  Sharing that information with pharmaceutical companies trying to evaluate additional side effects of medications?  Etc.</a:t>
            </a:r>
          </a:p>
          <a:p>
            <a:pPr lvl="1">
              <a:buFont typeface="Arial" pitchFamily="34" charset="0"/>
              <a:buChar char="•"/>
            </a:pPr>
            <a:r>
              <a:rPr lang="en-CA" sz="1800" dirty="0" smtClean="0"/>
              <a:t>Transportation – can</a:t>
            </a:r>
            <a:r>
              <a:rPr lang="en-CA" sz="1800" baseline="0" dirty="0" smtClean="0"/>
              <a:t> personal health information be accessed and transported electronically from a satellite office?</a:t>
            </a:r>
          </a:p>
          <a:p>
            <a:pPr lvl="1">
              <a:buFont typeface="Arial" pitchFamily="34" charset="0"/>
              <a:buChar char="•"/>
            </a:pPr>
            <a:r>
              <a:rPr lang="en-CA" sz="1800" baseline="0" dirty="0" smtClean="0"/>
              <a:t>Storage – how and when do systems need to be backed-up?  How frequently should users be required to change their passwords?  Etc.</a:t>
            </a:r>
            <a:endParaRPr lang="en-CA" sz="1800"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3</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In addition to those</a:t>
            </a:r>
            <a:r>
              <a:rPr lang="en-CA" baseline="0" dirty="0" smtClean="0"/>
              <a:t> general considerations, policy-makers in Canada have some other considerations:</a:t>
            </a:r>
          </a:p>
          <a:p>
            <a:pPr lvl="1">
              <a:buFont typeface="Arial" pitchFamily="34" charset="0"/>
              <a:buChar char="•"/>
            </a:pPr>
            <a:r>
              <a:rPr lang="en-CA" baseline="0" dirty="0" smtClean="0"/>
              <a:t>Differences in policy and organization of health care systems across the provinces and territories</a:t>
            </a:r>
          </a:p>
          <a:p>
            <a:pPr lvl="1">
              <a:buFont typeface="Arial" pitchFamily="34" charset="0"/>
              <a:buChar char="•"/>
            </a:pPr>
            <a:r>
              <a:rPr lang="en-CA" baseline="0" dirty="0" smtClean="0"/>
              <a:t>Without mandating that all provinces and territories (and settings within each province and territory) use the same electronic system, policies need to be flexible in allowing for variations in these systems</a:t>
            </a:r>
          </a:p>
          <a:p>
            <a:pPr lvl="1">
              <a:buFont typeface="Arial" pitchFamily="34" charset="0"/>
              <a:buChar char="•"/>
            </a:pPr>
            <a:r>
              <a:rPr lang="en-CA" baseline="0" dirty="0" smtClean="0"/>
              <a:t>Policies need to be specific enough that they are useful in guiding practices and decisions, but too much detail could prevent the use of innovative approaches</a:t>
            </a:r>
          </a:p>
          <a:p>
            <a:pPr lvl="1">
              <a:buFont typeface="Arial" pitchFamily="34" charset="0"/>
              <a:buChar char="•"/>
            </a:pPr>
            <a:r>
              <a:rPr lang="en-CA" baseline="0" dirty="0" smtClean="0"/>
              <a:t>Good policy needs to reflect the needs of all involved parties – nurses, for example, need to be engaged in the creation of policy to ensure that it makes sense in nursing practice</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4</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CA" dirty="0" smtClean="0"/>
              <a:t>Three Acts regulate how personal information can be accessed and used in Canada</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CA" dirty="0" smtClean="0"/>
              <a:t>Provinces</a:t>
            </a:r>
            <a:r>
              <a:rPr lang="en-CA" baseline="0" dirty="0" smtClean="0"/>
              <a:t> and territories are able to either implement PIPEDA or develop their own similar legislation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CA" baseline="0" dirty="0" smtClean="0"/>
              <a:t>Currently having their own version of PIPEDA are:  </a:t>
            </a:r>
            <a:r>
              <a:rPr lang="en-CA" sz="1200" kern="1200" dirty="0" smtClean="0">
                <a:solidFill>
                  <a:schemeClr val="tx1"/>
                </a:solidFill>
                <a:latin typeface="+mn-lt"/>
                <a:ea typeface="+mn-ea"/>
                <a:cs typeface="+mn-cs"/>
              </a:rPr>
              <a:t>British Columbia, Alberta, Québec, Ontario, New Brunswick, and Newfoundland and Labrador </a:t>
            </a:r>
            <a:endParaRPr lang="en-CA" dirty="0" smtClean="0"/>
          </a:p>
          <a:p>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5</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Char char="•"/>
            </a:pPr>
            <a:r>
              <a:rPr lang="en-CA" dirty="0" smtClean="0"/>
              <a:t>The details of this example can be found at:  http://www.priv.gc.ca/cf-dc/2003/cf-dc_030217_2_e.asp</a:t>
            </a:r>
          </a:p>
          <a:p>
            <a:pPr>
              <a:buFont typeface="Arial" pitchFamily="34" charset="0"/>
              <a:buChar char="•"/>
            </a:pPr>
            <a:r>
              <a:rPr lang="en-CA" dirty="0" smtClean="0"/>
              <a:t>PIPEDA applies to this situation because telecommunications</a:t>
            </a:r>
            <a:r>
              <a:rPr lang="en-CA" baseline="0" dirty="0" smtClean="0"/>
              <a:t> is a federal agency, and the agency is requesting collection and review of an employee’s personal health information</a:t>
            </a:r>
            <a:endParaRPr lang="en-CA" dirty="0" smtClean="0"/>
          </a:p>
          <a:p>
            <a:pPr>
              <a:buFont typeface="Arial" pitchFamily="34" charset="0"/>
              <a:buChar char="•"/>
            </a:pPr>
            <a:r>
              <a:rPr lang="en-CA" dirty="0" smtClean="0"/>
              <a:t>Overview of the situation (as outlined on</a:t>
            </a:r>
            <a:r>
              <a:rPr lang="en-CA" baseline="0" dirty="0" smtClean="0"/>
              <a:t> the website):  </a:t>
            </a:r>
            <a:r>
              <a:rPr lang="en-CA" dirty="0" smtClean="0"/>
              <a:t>The investigation</a:t>
            </a:r>
            <a:r>
              <a:rPr lang="en-CA" baseline="0" dirty="0" smtClean="0"/>
              <a:t> identified that the workplace’s policy outlined that the employee needs to consent for the workplace to receive personal medical information from his/her health care provider and that, based on medical information, employees will be assigned to areas that are compatible with their health needs.  The employee went on sick leave in 2001 and consented to his family doctor sending information about his condition and his work capabilities to his workplace.  The occupational health staff requested additional information as the employee’s doctor did not provide information on the employee’s prognosis for recovery and the employee had been moved to his current job within the workplace due to another that occurred injury several years ago.  The workplace asked the employee to be assess by an independent general practitioner to gain additional information on his work capabilities.  The employee complained that the workplace was trying to collect more information than was necessary in this second assessment.</a:t>
            </a:r>
          </a:p>
          <a:p>
            <a:pPr>
              <a:buFont typeface="Arial" pitchFamily="34" charset="0"/>
              <a:buChar char="•"/>
            </a:pPr>
            <a:r>
              <a:rPr lang="en-CA" baseline="0" dirty="0" smtClean="0"/>
              <a:t>*Ask: Is the company requesting the too much information or is the employee obstructing the workplace’s ability to better understand his health status for work placement?</a:t>
            </a:r>
          </a:p>
          <a:p>
            <a:pPr>
              <a:buFont typeface="Arial" pitchFamily="34" charset="0"/>
              <a:buChar char="•"/>
            </a:pPr>
            <a:r>
              <a:rPr lang="en-CA" baseline="0" dirty="0" smtClean="0"/>
              <a:t>Outcome (as per the website):  In light of the workplace’s need to know prognosis in order to appropriately re-assign the employee, it was ruled that the employee’s complaint of his company requesting too much personal health information was not well-founded.  </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7</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Details of this case study can be found at:  http://www.ipc.on.ca/images/resources/hguide-e.pdf (page 5)</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CA" dirty="0" smtClean="0"/>
              <a:t>This Act defines ‘health information</a:t>
            </a:r>
            <a:r>
              <a:rPr lang="en-CA" baseline="0" dirty="0" smtClean="0"/>
              <a:t>’ to include “information that relates to the provision of health care to individuals” (page 5)</a:t>
            </a:r>
            <a:endParaRPr lang="en-CA" dirty="0" smtClean="0"/>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CA" dirty="0" smtClean="0"/>
              <a:t>*Ask:</a:t>
            </a:r>
            <a:r>
              <a:rPr lang="en-CA" baseline="0" dirty="0" smtClean="0"/>
              <a:t>  Is this a situation involving personal health information?  Answer – yes, employee test results of toxin levels meet the definition </a:t>
            </a:r>
          </a:p>
          <a:p>
            <a:pPr>
              <a:buFont typeface="Arial" pitchFamily="34" charset="0"/>
              <a:buChar char="•"/>
            </a:pPr>
            <a:r>
              <a:rPr lang="en-CA" dirty="0" smtClean="0"/>
              <a:t>This Act</a:t>
            </a:r>
            <a:r>
              <a:rPr lang="en-CA" baseline="0" dirty="0" smtClean="0"/>
              <a:t> applies to ‘health information custodians’ and ‘agents of health information custodians’</a:t>
            </a:r>
          </a:p>
          <a:p>
            <a:pPr lvl="1">
              <a:buFont typeface="Arial" pitchFamily="34" charset="0"/>
              <a:buChar char="•"/>
            </a:pPr>
            <a:r>
              <a:rPr lang="en-CA" baseline="0" dirty="0" smtClean="0"/>
              <a:t>‘custodians’ - includes individuals delivering health care services for payment (regardless of whether the paying organization is publicly or privately funded)</a:t>
            </a:r>
          </a:p>
          <a:p>
            <a:pPr lvl="1">
              <a:buFont typeface="Arial" pitchFamily="34" charset="0"/>
              <a:buChar char="•"/>
            </a:pPr>
            <a:r>
              <a:rPr lang="en-CA" baseline="0" dirty="0" smtClean="0"/>
              <a:t>‘agents’ – those working on behalf of a health information custodian (e.g. employees, volunteers, etc.) (page 5)</a:t>
            </a:r>
          </a:p>
          <a:p>
            <a:pPr lvl="0">
              <a:buFont typeface="Arial" pitchFamily="34" charset="0"/>
              <a:buNone/>
            </a:pPr>
            <a:r>
              <a:rPr lang="en-CA" baseline="0" dirty="0" smtClean="0"/>
              <a:t>Is the nurse a ‘health care custodian,’ ‘agent,’ or neither in this situation? – Answer:  the nurse is a health information custodian as she/he has access to personal health information (e.g. toxin levels) and provides health services (e.g. assessment of the occupational safety of the employees and intervention via recommendation for placement)	</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8</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CA" dirty="0" smtClean="0"/>
              <a:t>If you read the</a:t>
            </a:r>
            <a:r>
              <a:rPr lang="en-CA" baseline="0" dirty="0" smtClean="0"/>
              <a:t> standard, it explicitly mentions safeguarding patient’s/client’s personal information stored in an electronic format in additional to reminding nurses to comply with organizational policies around confidentiality</a:t>
            </a:r>
            <a:endParaRPr lang="en-CA" dirty="0"/>
          </a:p>
        </p:txBody>
      </p:sp>
      <p:sp>
        <p:nvSpPr>
          <p:cNvPr id="4" name="Slide Number Placeholder 3"/>
          <p:cNvSpPr>
            <a:spLocks noGrp="1"/>
          </p:cNvSpPr>
          <p:nvPr>
            <p:ph type="sldNum" sz="quarter" idx="10"/>
          </p:nvPr>
        </p:nvSpPr>
        <p:spPr/>
        <p:txBody>
          <a:bodyPr/>
          <a:lstStyle/>
          <a:p>
            <a:fld id="{6BDD28A6-BA90-422A-9570-EFDFA15E7E9F}" type="slidenum">
              <a:rPr lang="en-CA" smtClean="0"/>
              <a:pPr/>
              <a:t>10</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Char char="•"/>
            </a:pPr>
            <a:r>
              <a:rPr lang="en-CA" dirty="0" smtClean="0"/>
              <a:t>Each</a:t>
            </a:r>
            <a:r>
              <a:rPr lang="en-CA" baseline="0" dirty="0" smtClean="0"/>
              <a:t> organizational setting is responsible for ensuring that they are complying with federal and provincial/territorial requirements as they apply to their setting</a:t>
            </a:r>
          </a:p>
          <a:p>
            <a:pPr>
              <a:buFont typeface="Arial" pitchFamily="34" charset="0"/>
              <a:buChar char="•"/>
            </a:pPr>
            <a:r>
              <a:rPr lang="en-CA" baseline="0" dirty="0" smtClean="0"/>
              <a:t>Nurses are responsible for learning the workplace’s policies regarding the safe use of personal health information and health information and communication technologies</a:t>
            </a:r>
          </a:p>
          <a:p>
            <a:pPr>
              <a:buFont typeface="Arial" pitchFamily="34" charset="0"/>
              <a:buChar char="•"/>
            </a:pPr>
            <a:r>
              <a:rPr lang="en-CA" baseline="0" dirty="0" smtClean="0"/>
              <a:t>Depending on the setting and means by which personal health information is stored (e.g. hardcopy vs. electronic charts), policies may be needed for:</a:t>
            </a:r>
          </a:p>
          <a:p>
            <a:pPr lvl="1">
              <a:buFont typeface="Arial" pitchFamily="34" charset="0"/>
              <a:buChar char="•"/>
            </a:pPr>
            <a:r>
              <a:rPr lang="en-CA" baseline="0" dirty="0" smtClean="0"/>
              <a:t>“personal information” – a public health facility may be responsible for reporting the number of occurrences of some communicable diseases, and will need policies to guide how to report this information while protecting identifying details</a:t>
            </a:r>
          </a:p>
          <a:p>
            <a:pPr lvl="1">
              <a:buFont typeface="Arial" pitchFamily="34" charset="0"/>
              <a:buChar char="•"/>
            </a:pPr>
            <a:r>
              <a:rPr lang="en-CA" dirty="0" smtClean="0"/>
              <a:t>Access – each organizational will have to determine which staff members require</a:t>
            </a:r>
            <a:r>
              <a:rPr lang="en-CA" baseline="0" dirty="0" smtClean="0"/>
              <a:t> access to personal information and how that access is safeguarded (e.g. Password, authorization process, etc.)</a:t>
            </a:r>
          </a:p>
          <a:p>
            <a:pPr lvl="1">
              <a:buFont typeface="Arial" pitchFamily="34" charset="0"/>
              <a:buChar char="•"/>
            </a:pPr>
            <a:r>
              <a:rPr lang="en-CA" baseline="0" dirty="0" smtClean="0"/>
              <a:t>Off-site/home-access – depending on the facility, staff such as a home care nurse may be required to access and document personal information off-site, and policies will be needed to guide this process such that personal information is protected</a:t>
            </a:r>
          </a:p>
          <a:p>
            <a:pPr lvl="1">
              <a:buFont typeface="Arial" pitchFamily="34" charset="0"/>
              <a:buChar char="•"/>
            </a:pPr>
            <a:r>
              <a:rPr lang="en-CA" baseline="0" dirty="0" smtClean="0"/>
              <a:t>Electronic transport of data – depending on the communication systems used by the organization, policies will need to be developed to ensure that personal information is protected during electronic transit</a:t>
            </a:r>
          </a:p>
          <a:p>
            <a:pPr lvl="0">
              <a:buFont typeface="Arial" pitchFamily="34" charset="0"/>
              <a:buNone/>
            </a:pPr>
            <a:r>
              <a:rPr lang="en-CA" baseline="0" dirty="0" smtClean="0"/>
              <a:t>*the specific policy points listed on a slide like this can be tailored to your specific site – for example, are patients/clients referred to your associated health care facilities from other areas and thus require policies for how personal health information is handled on admission and discharge?  Are there special groups of patients seen at your facilities (e.g. Inmates, local celebrities, etc.) that may require additional policy for how their personal information is handled?</a:t>
            </a:r>
          </a:p>
        </p:txBody>
      </p:sp>
      <p:sp>
        <p:nvSpPr>
          <p:cNvPr id="4" name="Slide Number Placeholder 3"/>
          <p:cNvSpPr>
            <a:spLocks noGrp="1"/>
          </p:cNvSpPr>
          <p:nvPr>
            <p:ph type="sldNum" sz="quarter" idx="10"/>
          </p:nvPr>
        </p:nvSpPr>
        <p:spPr/>
        <p:txBody>
          <a:bodyPr/>
          <a:lstStyle/>
          <a:p>
            <a:fld id="{6BDD28A6-BA90-422A-9570-EFDFA15E7E9F}"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354AD98-15C2-4793-8F7E-D56C149E5D6B}"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007C602-E0A4-4F33-8778-F4BF9357FE9A}"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BB0AE11-09E4-417A-837F-16FA7CA4F760}"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0CE5896-DB8E-41BC-AEB5-0F4281CA0764}"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6153C-EA95-44B2-9940-2D0A6CB3BD4A}" type="datetime1">
              <a:rPr lang="en-CA" smtClean="0"/>
              <a:pPr/>
              <a:t>10/12/2013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8FC1793-1D45-418D-B420-6C6C0E7F8BBB}"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359AD85-F97C-4AA8-9787-4E84A706A242}" type="datetime1">
              <a:rPr lang="en-CA" smtClean="0"/>
              <a:pPr/>
              <a:t>10/12/2013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555F6F4-2B18-4EAD-B3D9-549F0667D5B9}" type="datetime1">
              <a:rPr lang="en-CA" smtClean="0"/>
              <a:pPr/>
              <a:t>10/12/2013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4F900-635C-4BD9-A5E5-AF38214CB55B}" type="datetime1">
              <a:rPr lang="en-CA" smtClean="0"/>
              <a:pPr/>
              <a:t>10/12/2013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D699B-E50D-437C-9A9D-AF3788CC0D37}"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BA3F5-4A68-4D14-A1D0-83927F768B2F}" type="datetime1">
              <a:rPr lang="en-CA" smtClean="0"/>
              <a:pPr/>
              <a:t>10/12/2013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19E587-56DA-4391-8DEC-ECC94B3095E6}"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818FF-1C71-415C-B92A-2A7ABA3CB8F7}" type="datetime1">
              <a:rPr lang="en-CA" smtClean="0"/>
              <a:pPr/>
              <a:t>10/12/2013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9E587-56DA-4391-8DEC-ECC94B3095E6}" type="slidenum">
              <a:rPr lang="en-CA" smtClean="0"/>
              <a:pPr/>
              <a:t>‹#›</a:t>
            </a:fld>
            <a:endParaRPr lang="en-CA"/>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289153"/>
            <a:ext cx="1403648" cy="56884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watch?v=Jq_fqDLgHx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HjUkkaUWHa8" TargetMode="External"/><Relationship Id="rId2" Type="http://schemas.openxmlformats.org/officeDocument/2006/relationships/hyperlink" Target="http://www.youtube.com/watch?v=5ePNbYJP7k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alpha val="58000"/>
          </a:schemeClr>
        </a:solidFill>
        <a:effectLst/>
      </p:bgPr>
    </p:bg>
    <p:spTree>
      <p:nvGrpSpPr>
        <p:cNvPr id="1" name=""/>
        <p:cNvGrpSpPr/>
        <p:nvPr/>
      </p:nvGrpSpPr>
      <p:grpSpPr>
        <a:xfrm>
          <a:off x="0" y="0"/>
          <a:ext cx="0" cy="0"/>
          <a:chOff x="0" y="0"/>
          <a:chExt cx="0" cy="0"/>
        </a:xfrm>
      </p:grpSpPr>
      <p:pic>
        <p:nvPicPr>
          <p:cNvPr id="4114" name="Picture 18" descr="C:\Users\Ella\AppData\Local\Microsoft\Windows\Temporary Internet Files\Content.IE5\2WEQ7BR7\MP900430727[1].jpg"/>
          <p:cNvPicPr>
            <a:picLocks noChangeAspect="1" noChangeArrowheads="1"/>
          </p:cNvPicPr>
          <p:nvPr/>
        </p:nvPicPr>
        <p:blipFill>
          <a:blip r:embed="rId2" cstate="print"/>
          <a:srcRect/>
          <a:stretch>
            <a:fillRect/>
          </a:stretch>
        </p:blipFill>
        <p:spPr bwMode="auto">
          <a:xfrm>
            <a:off x="1979712" y="0"/>
            <a:ext cx="7164288" cy="6858000"/>
          </a:xfrm>
          <a:prstGeom prst="rect">
            <a:avLst/>
          </a:prstGeom>
          <a:noFill/>
        </p:spPr>
      </p:pic>
      <p:sp>
        <p:nvSpPr>
          <p:cNvPr id="2" name="Title 1"/>
          <p:cNvSpPr>
            <a:spLocks noGrp="1"/>
          </p:cNvSpPr>
          <p:nvPr>
            <p:ph type="ctrTitle"/>
          </p:nvPr>
        </p:nvSpPr>
        <p:spPr>
          <a:xfrm>
            <a:off x="0" y="620688"/>
            <a:ext cx="3419872" cy="2115666"/>
          </a:xfrm>
        </p:spPr>
        <p:txBody>
          <a:bodyPr>
            <a:noAutofit/>
          </a:bodyPr>
          <a:lstStyle/>
          <a:p>
            <a:r>
              <a:rPr lang="en-CA" sz="4000" b="1" dirty="0" smtClean="0"/>
              <a:t>Using Technology in Nursing Practice:</a:t>
            </a:r>
            <a:endParaRPr lang="en-CA" sz="4000" b="1" dirty="0"/>
          </a:p>
        </p:txBody>
      </p:sp>
      <p:sp>
        <p:nvSpPr>
          <p:cNvPr id="3" name="Subtitle 2"/>
          <p:cNvSpPr>
            <a:spLocks noGrp="1"/>
          </p:cNvSpPr>
          <p:nvPr>
            <p:ph type="subTitle" idx="1"/>
          </p:nvPr>
        </p:nvSpPr>
        <p:spPr>
          <a:xfrm>
            <a:off x="0" y="3501008"/>
            <a:ext cx="3131840" cy="2232248"/>
          </a:xfrm>
        </p:spPr>
        <p:txBody>
          <a:bodyPr>
            <a:normAutofit/>
          </a:bodyPr>
          <a:lstStyle/>
          <a:p>
            <a:r>
              <a:rPr lang="en-CA" sz="2400" dirty="0" smtClean="0"/>
              <a:t>Part 1: </a:t>
            </a:r>
          </a:p>
          <a:p>
            <a:r>
              <a:rPr lang="en-CA" sz="2400" dirty="0" smtClean="0"/>
              <a:t>Complying with Policy</a:t>
            </a:r>
            <a:endParaRPr lang="en-CA" sz="24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a:t>
            </a:fld>
            <a:endParaRPr lang="en-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cstate="print"/>
          <a:srcRect l="8618" t="7579" r="8421" b="19224"/>
          <a:stretch>
            <a:fillRect/>
          </a:stretch>
        </p:blipFill>
        <p:spPr bwMode="auto">
          <a:xfrm>
            <a:off x="539552" y="2924944"/>
            <a:ext cx="8064896" cy="3312368"/>
          </a:xfrm>
          <a:prstGeom prst="rect">
            <a:avLst/>
          </a:prstGeom>
          <a:noFill/>
          <a:ln w="9525">
            <a:noFill/>
            <a:miter lim="800000"/>
            <a:headEnd/>
            <a:tailEnd/>
          </a:ln>
        </p:spPr>
      </p:pic>
      <p:sp>
        <p:nvSpPr>
          <p:cNvPr id="2" name="Title 1"/>
          <p:cNvSpPr>
            <a:spLocks noGrp="1"/>
          </p:cNvSpPr>
          <p:nvPr>
            <p:ph type="title"/>
          </p:nvPr>
        </p:nvSpPr>
        <p:spPr/>
        <p:txBody>
          <a:bodyPr/>
          <a:lstStyle/>
          <a:p>
            <a:r>
              <a:rPr lang="en-CA" dirty="0" smtClean="0"/>
              <a:t>National Nursing Standards </a:t>
            </a:r>
            <a:r>
              <a:rPr lang="en-CA" sz="1200" dirty="0" smtClean="0"/>
              <a:t>7</a:t>
            </a:r>
            <a:endParaRPr lang="en-CA" sz="1200" dirty="0"/>
          </a:p>
        </p:txBody>
      </p:sp>
      <p:sp>
        <p:nvSpPr>
          <p:cNvPr id="3" name="Content Placeholder 2"/>
          <p:cNvSpPr>
            <a:spLocks noGrp="1"/>
          </p:cNvSpPr>
          <p:nvPr>
            <p:ph idx="1"/>
          </p:nvPr>
        </p:nvSpPr>
        <p:spPr/>
        <p:txBody>
          <a:bodyPr>
            <a:normAutofit/>
          </a:bodyPr>
          <a:lstStyle/>
          <a:p>
            <a:r>
              <a:rPr lang="en-CA" dirty="0" smtClean="0"/>
              <a:t>Canadian Nurses Association:</a:t>
            </a:r>
          </a:p>
          <a:p>
            <a:pPr lvl="1"/>
            <a:r>
              <a:rPr lang="en-CA" dirty="0" smtClean="0"/>
              <a:t>Code of Ethics for Registered Nurses (2008)</a:t>
            </a:r>
          </a:p>
          <a:p>
            <a:pPr lvl="1">
              <a:buNone/>
            </a:pPr>
            <a:endParaRPr lang="en-CA" dirty="0" smtClean="0"/>
          </a:p>
          <a:p>
            <a:endParaRPr lang="en-CA" dirty="0"/>
          </a:p>
          <a:p>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10</a:t>
            </a:fld>
            <a:endParaRPr lang="en-C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Organizational Policies </a:t>
            </a:r>
            <a:r>
              <a:rPr lang="en-CA" sz="1200" dirty="0" smtClean="0"/>
              <a:t>8</a:t>
            </a:r>
            <a:endParaRPr lang="en-CA" sz="1200" dirty="0"/>
          </a:p>
        </p:txBody>
      </p:sp>
      <p:sp>
        <p:nvSpPr>
          <p:cNvPr id="3" name="Content Placeholder 2"/>
          <p:cNvSpPr>
            <a:spLocks noGrp="1"/>
          </p:cNvSpPr>
          <p:nvPr>
            <p:ph idx="1"/>
          </p:nvPr>
        </p:nvSpPr>
        <p:spPr/>
        <p:txBody>
          <a:bodyPr>
            <a:normAutofit fontScale="92500"/>
          </a:bodyPr>
          <a:lstStyle/>
          <a:p>
            <a:r>
              <a:rPr lang="en-CA" dirty="0" smtClean="0"/>
              <a:t>Each organization will have to develop their own policies to ensure that they are meeting the national and provincial/territorial standards</a:t>
            </a:r>
          </a:p>
          <a:p>
            <a:pPr>
              <a:buNone/>
            </a:pPr>
            <a:endParaRPr lang="en-CA" dirty="0" smtClean="0"/>
          </a:p>
          <a:p>
            <a:r>
              <a:rPr lang="en-CA" dirty="0" smtClean="0"/>
              <a:t>Policy points include:</a:t>
            </a:r>
          </a:p>
          <a:p>
            <a:pPr lvl="1"/>
            <a:r>
              <a:rPr lang="en-CA" dirty="0" smtClean="0"/>
              <a:t>Definition of ‘personal’</a:t>
            </a:r>
          </a:p>
          <a:p>
            <a:pPr lvl="1"/>
            <a:r>
              <a:rPr lang="en-CA" dirty="0" smtClean="0"/>
              <a:t>Protecting access</a:t>
            </a:r>
          </a:p>
          <a:p>
            <a:pPr lvl="1"/>
            <a:r>
              <a:rPr lang="en-CA" dirty="0" smtClean="0"/>
              <a:t>Off-site access</a:t>
            </a:r>
          </a:p>
          <a:p>
            <a:pPr lvl="1"/>
            <a:r>
              <a:rPr lang="en-CA" dirty="0" smtClean="0"/>
              <a:t>E-mail of information</a:t>
            </a:r>
          </a:p>
        </p:txBody>
      </p:sp>
      <p:sp>
        <p:nvSpPr>
          <p:cNvPr id="4" name="Slide Number Placeholder 3"/>
          <p:cNvSpPr>
            <a:spLocks noGrp="1"/>
          </p:cNvSpPr>
          <p:nvPr>
            <p:ph type="sldNum" sz="quarter" idx="12"/>
          </p:nvPr>
        </p:nvSpPr>
        <p:spPr/>
        <p:txBody>
          <a:bodyPr/>
          <a:lstStyle/>
          <a:p>
            <a:fld id="{DA19E587-56DA-4391-8DEC-ECC94B3095E6}" type="slidenum">
              <a:rPr lang="en-CA" smtClean="0"/>
              <a:pPr/>
              <a:t>11</a:t>
            </a:fld>
            <a:endParaRPr lang="en-CA"/>
          </a:p>
        </p:txBody>
      </p:sp>
      <p:pic>
        <p:nvPicPr>
          <p:cNvPr id="6" name="Picture 5" descr="discussion table.jpg"/>
          <p:cNvPicPr>
            <a:picLocks noChangeAspect="1"/>
          </p:cNvPicPr>
          <p:nvPr/>
        </p:nvPicPr>
        <p:blipFill>
          <a:blip r:embed="rId3" cstate="print"/>
          <a:stretch>
            <a:fillRect/>
          </a:stretch>
        </p:blipFill>
        <p:spPr>
          <a:xfrm>
            <a:off x="4427984" y="3068960"/>
            <a:ext cx="4392488" cy="352839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Video:  Privacy &amp; Policy</a:t>
            </a:r>
            <a:endParaRPr lang="en-CA" dirty="0"/>
          </a:p>
        </p:txBody>
      </p:sp>
      <p:sp>
        <p:nvSpPr>
          <p:cNvPr id="3" name="Content Placeholder 2"/>
          <p:cNvSpPr>
            <a:spLocks noGrp="1"/>
          </p:cNvSpPr>
          <p:nvPr>
            <p:ph idx="1"/>
          </p:nvPr>
        </p:nvSpPr>
        <p:spPr/>
        <p:txBody>
          <a:bodyPr/>
          <a:lstStyle/>
          <a:p>
            <a:r>
              <a:rPr lang="en-CA" dirty="0" smtClean="0"/>
              <a:t>Insert video at: </a:t>
            </a:r>
            <a:r>
              <a:rPr lang="en-CA" dirty="0" smtClean="0">
                <a:hlinkClick r:id="rId2"/>
              </a:rPr>
              <a:t>http://www.youtube.com/watch?v=Jq_fqDLgHxc</a:t>
            </a:r>
            <a:endParaRPr lang="en-CA" dirty="0" smtClean="0"/>
          </a:p>
          <a:p>
            <a:endParaRPr lang="en-CA" dirty="0"/>
          </a:p>
          <a:p>
            <a:pPr>
              <a:buNone/>
            </a:pPr>
            <a:r>
              <a:rPr lang="en-CA" dirty="0" smtClean="0"/>
              <a:t>(real-life examples used to identify privacy issues with health information and communication technologies)</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12</a:t>
            </a:fld>
            <a:endParaRPr lang="en-C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94920" cy="1143000"/>
          </a:xfrm>
        </p:spPr>
        <p:txBody>
          <a:bodyPr/>
          <a:lstStyle/>
          <a:p>
            <a:r>
              <a:rPr lang="en-CA" dirty="0" smtClean="0"/>
              <a:t>Agenda</a:t>
            </a:r>
            <a:endParaRPr lang="en-CA" dirty="0"/>
          </a:p>
        </p:txBody>
      </p:sp>
      <p:sp>
        <p:nvSpPr>
          <p:cNvPr id="3" name="Content Placeholder 2"/>
          <p:cNvSpPr>
            <a:spLocks noGrp="1"/>
          </p:cNvSpPr>
          <p:nvPr>
            <p:ph idx="1"/>
          </p:nvPr>
        </p:nvSpPr>
        <p:spPr>
          <a:xfrm>
            <a:off x="457200" y="1268760"/>
            <a:ext cx="4114800" cy="4857403"/>
          </a:xfrm>
        </p:spPr>
        <p:txBody>
          <a:bodyPr>
            <a:normAutofit/>
          </a:bodyPr>
          <a:lstStyle/>
          <a:p>
            <a:r>
              <a:rPr lang="en-CA" sz="2600" dirty="0" smtClean="0"/>
              <a:t>Considerations for policy-makers</a:t>
            </a:r>
          </a:p>
          <a:p>
            <a:pPr marL="0" indent="0">
              <a:buNone/>
            </a:pPr>
            <a:endParaRPr lang="en-CA" sz="2600" dirty="0" smtClean="0"/>
          </a:p>
          <a:p>
            <a:r>
              <a:rPr lang="en-CA" sz="2600" dirty="0" smtClean="0"/>
              <a:t>Policy for the protection of </a:t>
            </a:r>
            <a:br>
              <a:rPr lang="en-CA" sz="2600" dirty="0" smtClean="0"/>
            </a:br>
            <a:r>
              <a:rPr lang="en-CA" sz="2600" dirty="0" smtClean="0"/>
              <a:t>personal health information:</a:t>
            </a:r>
          </a:p>
          <a:p>
            <a:pPr lvl="1"/>
            <a:r>
              <a:rPr lang="en-CA" sz="2600" dirty="0" smtClean="0"/>
              <a:t>National, provincial/territorial, </a:t>
            </a:r>
            <a:br>
              <a:rPr lang="en-CA" sz="2600" dirty="0" smtClean="0"/>
            </a:br>
            <a:r>
              <a:rPr lang="en-CA" sz="2600" dirty="0" smtClean="0"/>
              <a:t>nursing association, </a:t>
            </a:r>
            <a:br>
              <a:rPr lang="en-CA" sz="2600" dirty="0" smtClean="0"/>
            </a:br>
            <a:r>
              <a:rPr lang="en-CA" sz="2600" dirty="0" smtClean="0"/>
              <a:t>organizational</a:t>
            </a:r>
          </a:p>
          <a:p>
            <a:pPr lvl="1"/>
            <a:endParaRPr lang="en-CA" dirty="0" smtClean="0"/>
          </a:p>
          <a:p>
            <a:pPr lvl="1"/>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2</a:t>
            </a:fld>
            <a:endParaRPr lang="en-CA"/>
          </a:p>
        </p:txBody>
      </p:sp>
      <p:pic>
        <p:nvPicPr>
          <p:cNvPr id="5122" name="Picture 2" descr="C:\Users\Ella\AppData\Local\Microsoft\Windows\Temporary Internet Files\Content.IE5\PNC3WPQR\MP900382782[1].jpg"/>
          <p:cNvPicPr>
            <a:picLocks noChangeAspect="1" noChangeArrowheads="1"/>
          </p:cNvPicPr>
          <p:nvPr/>
        </p:nvPicPr>
        <p:blipFill>
          <a:blip r:embed="rId2" cstate="print"/>
          <a:srcRect/>
          <a:stretch>
            <a:fillRect/>
          </a:stretch>
        </p:blipFill>
        <p:spPr bwMode="auto">
          <a:xfrm>
            <a:off x="4932040" y="3231232"/>
            <a:ext cx="3344416" cy="3438128"/>
          </a:xfrm>
          <a:prstGeom prst="rect">
            <a:avLst/>
          </a:prstGeom>
          <a:noFill/>
        </p:spPr>
      </p:pic>
      <p:pic>
        <p:nvPicPr>
          <p:cNvPr id="5127" name="Picture 7" descr="C:\Users\Ella\AppData\Local\Microsoft\Windows\Temporary Internet Files\Content.IE5\JJUH8AJC\MP900289582[2].jpg"/>
          <p:cNvPicPr>
            <a:picLocks noChangeAspect="1" noChangeArrowheads="1"/>
          </p:cNvPicPr>
          <p:nvPr/>
        </p:nvPicPr>
        <p:blipFill>
          <a:blip r:embed="rId3" cstate="print"/>
          <a:srcRect/>
          <a:stretch>
            <a:fillRect/>
          </a:stretch>
        </p:blipFill>
        <p:spPr bwMode="auto">
          <a:xfrm>
            <a:off x="6012160" y="188640"/>
            <a:ext cx="2901696" cy="36576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Policy Challenges </a:t>
            </a:r>
            <a:r>
              <a:rPr lang="en-CA" sz="1200" dirty="0" smtClean="0"/>
              <a:t>1-2</a:t>
            </a:r>
            <a:endParaRPr lang="en-CA" sz="1200" dirty="0"/>
          </a:p>
        </p:txBody>
      </p:sp>
      <p:sp>
        <p:nvSpPr>
          <p:cNvPr id="3" name="Content Placeholder 2"/>
          <p:cNvSpPr>
            <a:spLocks noGrp="1"/>
          </p:cNvSpPr>
          <p:nvPr>
            <p:ph idx="1"/>
          </p:nvPr>
        </p:nvSpPr>
        <p:spPr>
          <a:xfrm>
            <a:off x="467544" y="1268760"/>
            <a:ext cx="8229600" cy="5184576"/>
          </a:xfrm>
        </p:spPr>
        <p:txBody>
          <a:bodyPr>
            <a:normAutofit fontScale="92500" lnSpcReduction="20000"/>
          </a:bodyPr>
          <a:lstStyle/>
          <a:p>
            <a:r>
              <a:rPr lang="en-CA" dirty="0" smtClean="0"/>
              <a:t>Who should be able to access patient/client information?</a:t>
            </a:r>
          </a:p>
          <a:p>
            <a:endParaRPr lang="en-CA" dirty="0" smtClean="0"/>
          </a:p>
          <a:p>
            <a:r>
              <a:rPr lang="en-CA" dirty="0" smtClean="0"/>
              <a:t>How can or should that information be used?</a:t>
            </a:r>
          </a:p>
          <a:p>
            <a:pPr>
              <a:buNone/>
            </a:pPr>
            <a:endParaRPr lang="en-CA" dirty="0" smtClean="0"/>
          </a:p>
          <a:p>
            <a:r>
              <a:rPr lang="en-CA" dirty="0" smtClean="0"/>
              <a:t>How can personal health </a:t>
            </a:r>
            <a:br>
              <a:rPr lang="en-CA" dirty="0" smtClean="0"/>
            </a:br>
            <a:r>
              <a:rPr lang="en-CA" dirty="0" smtClean="0"/>
              <a:t>information be transported </a:t>
            </a:r>
            <a:br>
              <a:rPr lang="en-CA" dirty="0" smtClean="0"/>
            </a:br>
            <a:r>
              <a:rPr lang="en-CA" dirty="0" smtClean="0"/>
              <a:t>electronically without </a:t>
            </a:r>
            <a:br>
              <a:rPr lang="en-CA" dirty="0" smtClean="0"/>
            </a:br>
            <a:r>
              <a:rPr lang="en-CA" dirty="0" smtClean="0"/>
              <a:t>compromising its safety?</a:t>
            </a:r>
          </a:p>
          <a:p>
            <a:pPr>
              <a:buNone/>
            </a:pPr>
            <a:endParaRPr lang="en-CA" dirty="0" smtClean="0"/>
          </a:p>
          <a:p>
            <a:r>
              <a:rPr lang="en-CA" dirty="0" smtClean="0"/>
              <a:t>How can personal health information be stored electronically in a safe and secure way?</a:t>
            </a:r>
          </a:p>
        </p:txBody>
      </p:sp>
      <p:sp>
        <p:nvSpPr>
          <p:cNvPr id="4" name="Slide Number Placeholder 3"/>
          <p:cNvSpPr>
            <a:spLocks noGrp="1"/>
          </p:cNvSpPr>
          <p:nvPr>
            <p:ph type="sldNum" sz="quarter" idx="12"/>
          </p:nvPr>
        </p:nvSpPr>
        <p:spPr/>
        <p:txBody>
          <a:bodyPr/>
          <a:lstStyle/>
          <a:p>
            <a:fld id="{DA19E587-56DA-4391-8DEC-ECC94B3095E6}" type="slidenum">
              <a:rPr lang="en-CA" smtClean="0"/>
              <a:pPr/>
              <a:t>3</a:t>
            </a:fld>
            <a:endParaRPr lang="en-CA"/>
          </a:p>
        </p:txBody>
      </p:sp>
      <p:pic>
        <p:nvPicPr>
          <p:cNvPr id="3074" name="Picture 2" descr="C:\Program Files (x86)\Microsoft Office\MEDIA\CAGCAT10\j0300520.gif"/>
          <p:cNvPicPr>
            <a:picLocks noChangeAspect="1" noChangeArrowheads="1" noCrop="1"/>
          </p:cNvPicPr>
          <p:nvPr/>
        </p:nvPicPr>
        <p:blipFill>
          <a:blip r:embed="rId3" cstate="print"/>
          <a:srcRect/>
          <a:stretch>
            <a:fillRect/>
          </a:stretch>
        </p:blipFill>
        <p:spPr bwMode="auto">
          <a:xfrm>
            <a:off x="5580112" y="3140968"/>
            <a:ext cx="2520280" cy="187220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4000" dirty="0" smtClean="0"/>
              <a:t>Considerations for Canadian Policy-makers</a:t>
            </a:r>
            <a:r>
              <a:rPr lang="en-CA" sz="1200" dirty="0" smtClean="0"/>
              <a:t>1</a:t>
            </a:r>
            <a:endParaRPr lang="en-CA" sz="1200" dirty="0"/>
          </a:p>
        </p:txBody>
      </p:sp>
      <p:sp>
        <p:nvSpPr>
          <p:cNvPr id="3" name="Content Placeholder 2"/>
          <p:cNvSpPr>
            <a:spLocks noGrp="1"/>
          </p:cNvSpPr>
          <p:nvPr>
            <p:ph idx="1"/>
          </p:nvPr>
        </p:nvSpPr>
        <p:spPr/>
        <p:txBody>
          <a:bodyPr>
            <a:normAutofit fontScale="85000" lnSpcReduction="10000"/>
          </a:bodyPr>
          <a:lstStyle/>
          <a:p>
            <a:r>
              <a:rPr lang="en-CA" dirty="0" smtClean="0"/>
              <a:t>Addressing:</a:t>
            </a:r>
          </a:p>
          <a:p>
            <a:pPr lvl="1"/>
            <a:r>
              <a:rPr lang="en-CA" dirty="0" smtClean="0"/>
              <a:t>Variation in health care policies between different provinces and territories</a:t>
            </a:r>
          </a:p>
          <a:p>
            <a:pPr lvl="1">
              <a:buNone/>
            </a:pPr>
            <a:endParaRPr lang="en-CA" dirty="0" smtClean="0"/>
          </a:p>
          <a:p>
            <a:pPr lvl="1"/>
            <a:r>
              <a:rPr lang="en-CA" dirty="0" smtClean="0"/>
              <a:t>Variation in the electronic health records and clinical systems used across various provinces/territories and settings</a:t>
            </a:r>
          </a:p>
          <a:p>
            <a:pPr lvl="1"/>
            <a:endParaRPr lang="en-CA" dirty="0" smtClean="0"/>
          </a:p>
          <a:p>
            <a:r>
              <a:rPr lang="en-CA" dirty="0" smtClean="0"/>
              <a:t>Outlining policies in detail, but not stifling creativity</a:t>
            </a:r>
          </a:p>
          <a:p>
            <a:endParaRPr lang="en-CA" dirty="0" smtClean="0"/>
          </a:p>
          <a:p>
            <a:r>
              <a:rPr lang="en-CA" dirty="0" smtClean="0"/>
              <a:t>Engaging the right people</a:t>
            </a:r>
          </a:p>
        </p:txBody>
      </p:sp>
      <p:sp>
        <p:nvSpPr>
          <p:cNvPr id="4" name="Slide Number Placeholder 3"/>
          <p:cNvSpPr>
            <a:spLocks noGrp="1"/>
          </p:cNvSpPr>
          <p:nvPr>
            <p:ph type="sldNum" sz="quarter" idx="12"/>
          </p:nvPr>
        </p:nvSpPr>
        <p:spPr/>
        <p:txBody>
          <a:bodyPr/>
          <a:lstStyle/>
          <a:p>
            <a:fld id="{DA19E587-56DA-4391-8DEC-ECC94B3095E6}" type="slidenum">
              <a:rPr lang="en-CA" smtClean="0"/>
              <a:pPr/>
              <a:t>4</a:t>
            </a:fld>
            <a:endParaRPr lang="en-CA"/>
          </a:p>
        </p:txBody>
      </p:sp>
      <p:pic>
        <p:nvPicPr>
          <p:cNvPr id="5" name="Picture 4" descr="HELP key.jpg"/>
          <p:cNvPicPr>
            <a:picLocks noChangeAspect="1"/>
          </p:cNvPicPr>
          <p:nvPr/>
        </p:nvPicPr>
        <p:blipFill>
          <a:blip r:embed="rId3" cstate="print"/>
          <a:stretch>
            <a:fillRect/>
          </a:stretch>
        </p:blipFill>
        <p:spPr>
          <a:xfrm>
            <a:off x="4860032" y="5157192"/>
            <a:ext cx="2664296" cy="129614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smtClean="0"/>
              <a:t>Federal Legislation </a:t>
            </a:r>
            <a:r>
              <a:rPr lang="en-CA" sz="1200" dirty="0" smtClean="0"/>
              <a:t>3</a:t>
            </a:r>
            <a:endParaRPr lang="en-CA" sz="1200" dirty="0"/>
          </a:p>
        </p:txBody>
      </p:sp>
      <p:sp>
        <p:nvSpPr>
          <p:cNvPr id="3" name="Content Placeholder 2"/>
          <p:cNvSpPr>
            <a:spLocks noGrp="1"/>
          </p:cNvSpPr>
          <p:nvPr>
            <p:ph idx="1"/>
          </p:nvPr>
        </p:nvSpPr>
        <p:spPr>
          <a:xfrm>
            <a:off x="251520" y="1484784"/>
            <a:ext cx="8229600" cy="5030019"/>
          </a:xfrm>
        </p:spPr>
        <p:txBody>
          <a:bodyPr>
            <a:normAutofit fontScale="85000" lnSpcReduction="20000"/>
          </a:bodyPr>
          <a:lstStyle/>
          <a:p>
            <a:pPr marL="514350" indent="-514350">
              <a:buFont typeface="+mj-lt"/>
              <a:buAutoNum type="arabicPeriod"/>
            </a:pPr>
            <a:r>
              <a:rPr lang="en-CA" dirty="0" smtClean="0"/>
              <a:t>Privacy Act</a:t>
            </a:r>
          </a:p>
          <a:p>
            <a:pPr marL="914400" lvl="1" indent="-514350">
              <a:buNone/>
            </a:pPr>
            <a:r>
              <a:rPr lang="en-CA" dirty="0" smtClean="0"/>
              <a:t>-regulates use of information by the</a:t>
            </a:r>
          </a:p>
          <a:p>
            <a:pPr marL="914400" lvl="1" indent="-514350">
              <a:buNone/>
            </a:pPr>
            <a:r>
              <a:rPr lang="en-CA" dirty="0" smtClean="0"/>
              <a:t> federal government</a:t>
            </a:r>
          </a:p>
          <a:p>
            <a:pPr marL="514350" indent="-514350">
              <a:buFont typeface="+mj-lt"/>
              <a:buAutoNum type="arabicPeriod"/>
            </a:pPr>
            <a:endParaRPr lang="en-CA" dirty="0" smtClean="0"/>
          </a:p>
          <a:p>
            <a:pPr marL="514350" indent="-514350">
              <a:buFont typeface="+mj-lt"/>
              <a:buAutoNum type="arabicPeriod"/>
            </a:pPr>
            <a:r>
              <a:rPr lang="en-CA" dirty="0" smtClean="0"/>
              <a:t>Access to Information Act</a:t>
            </a:r>
          </a:p>
          <a:p>
            <a:pPr marL="914400" lvl="1" indent="-514350">
              <a:buNone/>
            </a:pPr>
            <a:r>
              <a:rPr lang="en-CA" dirty="0" smtClean="0"/>
              <a:t>-regulates use of information stored in government records</a:t>
            </a:r>
          </a:p>
          <a:p>
            <a:pPr marL="514350" indent="-514350">
              <a:buFont typeface="+mj-lt"/>
              <a:buAutoNum type="arabicPeriod"/>
            </a:pPr>
            <a:endParaRPr lang="en-CA" dirty="0" smtClean="0"/>
          </a:p>
          <a:p>
            <a:pPr marL="514350" indent="-514350">
              <a:buFont typeface="+mj-lt"/>
              <a:buAutoNum type="arabicPeriod"/>
            </a:pPr>
            <a:r>
              <a:rPr lang="en-CA" dirty="0" smtClean="0"/>
              <a:t>Personal Information Protection and Electronic Documents Act (PIPEDA) *</a:t>
            </a:r>
          </a:p>
          <a:p>
            <a:pPr marL="514350" indent="-514350">
              <a:buNone/>
            </a:pPr>
            <a:r>
              <a:rPr lang="en-CA" sz="2800" dirty="0"/>
              <a:t>	</a:t>
            </a:r>
            <a:r>
              <a:rPr lang="en-CA" sz="2800" dirty="0" smtClean="0"/>
              <a:t>-regulates use of information by the private sector</a:t>
            </a:r>
          </a:p>
          <a:p>
            <a:pPr marL="514350" indent="-514350">
              <a:buNone/>
            </a:pPr>
            <a:endParaRPr lang="en-CA" sz="2800" dirty="0"/>
          </a:p>
          <a:p>
            <a:pPr marL="514350" indent="-514350">
              <a:buNone/>
            </a:pPr>
            <a:r>
              <a:rPr lang="en-CA" sz="2800" dirty="0" smtClean="0"/>
              <a:t>*provinces  and territories with privacy legislation considered ‘substantially similar’ to PIPEDA may be exempt</a:t>
            </a:r>
            <a:endParaRPr lang="en-CA" sz="28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5</a:t>
            </a:fld>
            <a:endParaRPr lang="en-CA"/>
          </a:p>
        </p:txBody>
      </p:sp>
      <p:pic>
        <p:nvPicPr>
          <p:cNvPr id="1026" name="Picture 2" descr="C:\Users\Ella\AppData\Local\Microsoft\Windows\Temporary Internet Files\Content.IE5\684XRW24\MP900433153[1].jpg"/>
          <p:cNvPicPr>
            <a:picLocks noChangeAspect="1" noChangeArrowheads="1"/>
          </p:cNvPicPr>
          <p:nvPr/>
        </p:nvPicPr>
        <p:blipFill>
          <a:blip r:embed="rId3" cstate="print"/>
          <a:srcRect/>
          <a:stretch>
            <a:fillRect/>
          </a:stretch>
        </p:blipFill>
        <p:spPr bwMode="auto">
          <a:xfrm>
            <a:off x="5255568" y="260648"/>
            <a:ext cx="3888432" cy="25922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Video:  Overview of PIPEDA for Individuals</a:t>
            </a:r>
            <a:endParaRPr lang="en-CA" dirty="0"/>
          </a:p>
        </p:txBody>
      </p:sp>
      <p:sp>
        <p:nvSpPr>
          <p:cNvPr id="3" name="Content Placeholder 2"/>
          <p:cNvSpPr>
            <a:spLocks noGrp="1"/>
          </p:cNvSpPr>
          <p:nvPr>
            <p:ph idx="1"/>
          </p:nvPr>
        </p:nvSpPr>
        <p:spPr/>
        <p:txBody>
          <a:bodyPr>
            <a:normAutofit fontScale="77500" lnSpcReduction="20000"/>
          </a:bodyPr>
          <a:lstStyle/>
          <a:p>
            <a:r>
              <a:rPr lang="en-CA" dirty="0" smtClean="0"/>
              <a:t>The following video outlines what PIPEDA means for individuals</a:t>
            </a:r>
          </a:p>
          <a:p>
            <a:pPr>
              <a:buNone/>
            </a:pPr>
            <a:endParaRPr lang="en-CA" dirty="0" smtClean="0"/>
          </a:p>
          <a:p>
            <a:r>
              <a:rPr lang="en-CA" dirty="0" smtClean="0"/>
              <a:t>It is an educational tool created by the Canadian Association of the Deaf  - highlighting the educational opportunities that health information and communication technologies present for nursing</a:t>
            </a:r>
          </a:p>
          <a:p>
            <a:pPr>
              <a:buNone/>
            </a:pPr>
            <a:endParaRPr lang="en-CA" dirty="0"/>
          </a:p>
          <a:p>
            <a:pPr algn="ctr">
              <a:buNone/>
            </a:pPr>
            <a:r>
              <a:rPr lang="en-CA" dirty="0" smtClean="0"/>
              <a:t>Insert video at:  </a:t>
            </a:r>
            <a:r>
              <a:rPr lang="en-CA" dirty="0" smtClean="0">
                <a:hlinkClick r:id="rId2"/>
              </a:rPr>
              <a:t>http://www.youtube.com/watch?v=5ePNbYJP7k4</a:t>
            </a:r>
            <a:r>
              <a:rPr lang="en-CA" dirty="0" smtClean="0"/>
              <a:t>  (for English) or </a:t>
            </a:r>
            <a:r>
              <a:rPr lang="en-CA" dirty="0" smtClean="0">
                <a:hlinkClick r:id="rId3"/>
              </a:rPr>
              <a:t>http://www.youtube.com/watch?v=HjUkkaUWHa8</a:t>
            </a:r>
            <a:r>
              <a:rPr lang="en-CA" dirty="0" smtClean="0"/>
              <a:t> (for French)</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6</a:t>
            </a:fld>
            <a:endParaRPr lang="en-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rmAutofit fontScale="90000"/>
          </a:bodyPr>
          <a:lstStyle/>
          <a:p>
            <a:r>
              <a:rPr lang="en-CA" dirty="0" smtClean="0"/>
              <a:t>Real Life Example:  Federal Legislation </a:t>
            </a:r>
            <a:r>
              <a:rPr lang="en-CA" sz="1300" dirty="0" smtClean="0"/>
              <a:t>4</a:t>
            </a:r>
            <a:endParaRPr lang="en-CA" sz="1300" dirty="0"/>
          </a:p>
        </p:txBody>
      </p:sp>
      <p:sp>
        <p:nvSpPr>
          <p:cNvPr id="3" name="Content Placeholder 2"/>
          <p:cNvSpPr>
            <a:spLocks noGrp="1"/>
          </p:cNvSpPr>
          <p:nvPr>
            <p:ph idx="1"/>
          </p:nvPr>
        </p:nvSpPr>
        <p:spPr>
          <a:xfrm>
            <a:off x="457200" y="1268760"/>
            <a:ext cx="8229600" cy="5400600"/>
          </a:xfrm>
        </p:spPr>
        <p:txBody>
          <a:bodyPr>
            <a:normAutofit fontScale="85000" lnSpcReduction="10000"/>
          </a:bodyPr>
          <a:lstStyle/>
          <a:p>
            <a:r>
              <a:rPr lang="en-CA" b="1" dirty="0" smtClean="0"/>
              <a:t>PIPEDA Case Summary #2003-119:  Employer's practice of collecting personal medical information to support a transfer request deemed appropriate</a:t>
            </a:r>
            <a:endParaRPr lang="en-CA" b="1" dirty="0"/>
          </a:p>
          <a:p>
            <a:pPr>
              <a:buNone/>
            </a:pPr>
            <a:r>
              <a:rPr lang="en-CA" b="1" dirty="0" smtClean="0"/>
              <a:t>Complaint:  </a:t>
            </a:r>
            <a:r>
              <a:rPr lang="en-CA" dirty="0" smtClean="0"/>
              <a:t>An employee of a telecommunications company complained that his employer was attempting to collect more personal information about him than necessary in order to determine if he could be accommodated in another position for medical reasons.</a:t>
            </a:r>
            <a:r>
              <a:rPr lang="en-CA" dirty="0"/>
              <a:t> </a:t>
            </a:r>
            <a:endParaRPr lang="en-CA" dirty="0" smtClean="0"/>
          </a:p>
          <a:p>
            <a:pPr algn="ctr">
              <a:buNone/>
            </a:pPr>
            <a:r>
              <a:rPr lang="en-CA" sz="2800" dirty="0" smtClean="0"/>
              <a:t>Why </a:t>
            </a:r>
            <a:r>
              <a:rPr lang="en-CA" sz="2800" dirty="0"/>
              <a:t>does PIPEDA apply to this case?</a:t>
            </a:r>
          </a:p>
          <a:p>
            <a:pPr algn="ctr">
              <a:buNone/>
            </a:pPr>
            <a:r>
              <a:rPr lang="en-CA" sz="2800" dirty="0"/>
              <a:t>What is your conclusion about the collection </a:t>
            </a:r>
          </a:p>
          <a:p>
            <a:pPr algn="ctr">
              <a:buNone/>
            </a:pPr>
            <a:r>
              <a:rPr lang="en-CA" sz="2800" dirty="0"/>
              <a:t>and use of personal health information </a:t>
            </a:r>
            <a:endParaRPr lang="en-CA" sz="2800" dirty="0" smtClean="0"/>
          </a:p>
          <a:p>
            <a:pPr algn="ctr">
              <a:buNone/>
            </a:pPr>
            <a:r>
              <a:rPr lang="en-CA" sz="2800" dirty="0" smtClean="0"/>
              <a:t>in </a:t>
            </a:r>
            <a:r>
              <a:rPr lang="en-CA" sz="2800" dirty="0"/>
              <a:t>this situation?</a:t>
            </a:r>
          </a:p>
          <a:p>
            <a:endParaRPr lang="en-CA" dirty="0" smtClean="0"/>
          </a:p>
          <a:p>
            <a:pPr>
              <a:buNone/>
            </a:pPr>
            <a:endParaRPr lang="en-CA" dirty="0" smtClean="0"/>
          </a:p>
        </p:txBody>
      </p:sp>
      <p:sp>
        <p:nvSpPr>
          <p:cNvPr id="4" name="Slide Number Placeholder 3"/>
          <p:cNvSpPr>
            <a:spLocks noGrp="1"/>
          </p:cNvSpPr>
          <p:nvPr>
            <p:ph type="sldNum" sz="quarter" idx="12"/>
          </p:nvPr>
        </p:nvSpPr>
        <p:spPr/>
        <p:txBody>
          <a:bodyPr/>
          <a:lstStyle/>
          <a:p>
            <a:fld id="{DA19E587-56DA-4391-8DEC-ECC94B3095E6}" type="slidenum">
              <a:rPr lang="en-CA" smtClean="0"/>
              <a:pPr/>
              <a:t>7</a:t>
            </a:fld>
            <a:endParaRPr lang="en-CA"/>
          </a:p>
        </p:txBody>
      </p:sp>
      <p:pic>
        <p:nvPicPr>
          <p:cNvPr id="3081" name="Picture 9" descr="C:\Users\Ella\AppData\Local\Microsoft\Windows\Temporary Internet Files\Content.IE5\1FQD7ZC5\MP900410134[1].jpg"/>
          <p:cNvPicPr>
            <a:picLocks noChangeAspect="1" noChangeArrowheads="1"/>
          </p:cNvPicPr>
          <p:nvPr/>
        </p:nvPicPr>
        <p:blipFill>
          <a:blip r:embed="rId3" cstate="print"/>
          <a:srcRect/>
          <a:stretch>
            <a:fillRect/>
          </a:stretch>
        </p:blipFill>
        <p:spPr bwMode="auto">
          <a:xfrm>
            <a:off x="7524328" y="4422546"/>
            <a:ext cx="1619672" cy="243545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a:bodyPr>
          <a:lstStyle/>
          <a:p>
            <a:r>
              <a:rPr lang="en-CA" sz="3900" dirty="0" smtClean="0"/>
              <a:t>Nursing Example:  Provincial Legislation </a:t>
            </a:r>
            <a:r>
              <a:rPr lang="en-CA" sz="1300" dirty="0" smtClean="0"/>
              <a:t>5</a:t>
            </a:r>
            <a:endParaRPr lang="en-CA" sz="1300"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8</a:t>
            </a:fld>
            <a:endParaRPr lang="en-CA"/>
          </a:p>
        </p:txBody>
      </p:sp>
      <p:sp>
        <p:nvSpPr>
          <p:cNvPr id="8" name="Rectangle 7"/>
          <p:cNvSpPr/>
          <p:nvPr/>
        </p:nvSpPr>
        <p:spPr>
          <a:xfrm>
            <a:off x="755576" y="1340768"/>
            <a:ext cx="7632848" cy="4939814"/>
          </a:xfrm>
          <a:prstGeom prst="rect">
            <a:avLst/>
          </a:prstGeom>
        </p:spPr>
        <p:txBody>
          <a:bodyPr wrap="square">
            <a:spAutoFit/>
          </a:bodyPr>
          <a:lstStyle/>
          <a:p>
            <a:r>
              <a:rPr lang="en-CA" sz="2100" dirty="0" smtClean="0"/>
              <a:t>A registered nurse works for a private company involved in the manufacture of goods using chemicals that can be toxic to individuals after prolonged exposure</a:t>
            </a:r>
            <a:r>
              <a:rPr lang="en-CA" sz="2100" i="1" dirty="0" smtClean="0"/>
              <a:t>.  </a:t>
            </a:r>
            <a:r>
              <a:rPr lang="en-CA" sz="2100" dirty="0" smtClean="0"/>
              <a:t>The nurse has been hired to regularly test employees of the company for levels of various toxins to determine whether it is safe for the employees to continue working under conditions where they are exposed to these chemicals.  Once certain levels of toxins are detected in their blood, employees are transferred to other divisions of the company where there is no exposure to these chemicals. On a monthly basis, the nurse provides a report to the management of the company specifying whether it is safe for each employee to continue working under conditions of exposure. The information obtained by the nurse from testing of the employees is used for no other purpose. </a:t>
            </a:r>
          </a:p>
          <a:p>
            <a:pPr algn="ctr">
              <a:buNone/>
            </a:pPr>
            <a:endParaRPr lang="en-CA" sz="2100" dirty="0" smtClean="0"/>
          </a:p>
          <a:p>
            <a:pPr algn="ctr">
              <a:buNone/>
            </a:pPr>
            <a:r>
              <a:rPr lang="en-CA" sz="2100" dirty="0" smtClean="0"/>
              <a:t>Is the nurse subject to the </a:t>
            </a:r>
            <a:r>
              <a:rPr lang="en-CA" sz="2100" i="1" dirty="0" smtClean="0"/>
              <a:t>Act </a:t>
            </a:r>
            <a:r>
              <a:rPr lang="en-CA" sz="2100" dirty="0" smtClean="0"/>
              <a:t>[Ontario’s version of </a:t>
            </a:r>
            <a:r>
              <a:rPr lang="en-CA" sz="2100" i="1" dirty="0" smtClean="0"/>
              <a:t>PIPEDA</a:t>
            </a:r>
            <a:r>
              <a:rPr lang="en-CA" sz="2100" dirty="0" smtClean="0"/>
              <a:t>]</a:t>
            </a:r>
            <a:r>
              <a:rPr lang="en-CA" sz="2100" i="1" dirty="0" smtClean="0"/>
              <a:t>?</a:t>
            </a:r>
            <a:endParaRPr lang="en-CA" sz="21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normAutofit/>
          </a:bodyPr>
          <a:lstStyle/>
          <a:p>
            <a:r>
              <a:rPr lang="en-CA" sz="3900" dirty="0" smtClean="0"/>
              <a:t>Provincial/Territorial Nursing Standards </a:t>
            </a:r>
            <a:r>
              <a:rPr lang="en-CA" sz="1300" dirty="0" smtClean="0"/>
              <a:t>6</a:t>
            </a:r>
            <a:endParaRPr lang="en-CA" sz="1300" dirty="0"/>
          </a:p>
        </p:txBody>
      </p:sp>
      <p:sp>
        <p:nvSpPr>
          <p:cNvPr id="3" name="Content Placeholder 2"/>
          <p:cNvSpPr>
            <a:spLocks noGrp="1"/>
          </p:cNvSpPr>
          <p:nvPr>
            <p:ph idx="1"/>
          </p:nvPr>
        </p:nvSpPr>
        <p:spPr>
          <a:xfrm>
            <a:off x="457200" y="1600200"/>
            <a:ext cx="8229600" cy="4925144"/>
          </a:xfrm>
        </p:spPr>
        <p:txBody>
          <a:bodyPr>
            <a:normAutofit fontScale="92500" lnSpcReduction="20000"/>
          </a:bodyPr>
          <a:lstStyle/>
          <a:p>
            <a:r>
              <a:rPr lang="en-CA" dirty="0" smtClean="0"/>
              <a:t>Each provincial and territorial licensing body has its own standards which outline the necessity of nurses maintaining confidentiality</a:t>
            </a:r>
          </a:p>
          <a:p>
            <a:pPr>
              <a:buNone/>
            </a:pPr>
            <a:endParaRPr lang="en-CA" dirty="0" smtClean="0"/>
          </a:p>
          <a:p>
            <a:r>
              <a:rPr lang="en-CA" dirty="0" smtClean="0"/>
              <a:t>Example:  Saskatchewan Registered Nurses Association: ‘Standards and Foundation Competencies for the Practice of Registered Nurses’:   Standard III:  Ethical Practice</a:t>
            </a:r>
          </a:p>
          <a:p>
            <a:pPr>
              <a:buNone/>
            </a:pPr>
            <a:endParaRPr lang="en-CA" dirty="0" smtClean="0"/>
          </a:p>
          <a:p>
            <a:pPr algn="ctr">
              <a:buNone/>
            </a:pPr>
            <a:r>
              <a:rPr lang="en-CA" dirty="0" smtClean="0"/>
              <a:t>“80. </a:t>
            </a:r>
            <a:r>
              <a:rPr lang="en-CA" dirty="0"/>
              <a:t>Understands ethical and legal considerations in maintaining client confidentiality in all forms of </a:t>
            </a:r>
            <a:r>
              <a:rPr lang="en-CA" dirty="0" smtClean="0"/>
              <a:t>communication: written</a:t>
            </a:r>
            <a:r>
              <a:rPr lang="en-CA" dirty="0"/>
              <a:t>, oral, and electronic</a:t>
            </a:r>
            <a:r>
              <a:rPr lang="en-CA" dirty="0" smtClean="0"/>
              <a:t>.”</a:t>
            </a:r>
            <a:endParaRPr lang="en-CA" dirty="0"/>
          </a:p>
        </p:txBody>
      </p:sp>
      <p:sp>
        <p:nvSpPr>
          <p:cNvPr id="4" name="Slide Number Placeholder 3"/>
          <p:cNvSpPr>
            <a:spLocks noGrp="1"/>
          </p:cNvSpPr>
          <p:nvPr>
            <p:ph type="sldNum" sz="quarter" idx="12"/>
          </p:nvPr>
        </p:nvSpPr>
        <p:spPr/>
        <p:txBody>
          <a:bodyPr/>
          <a:lstStyle/>
          <a:p>
            <a:fld id="{DA19E587-56DA-4391-8DEC-ECC94B3095E6}" type="slidenum">
              <a:rPr lang="en-CA" smtClean="0"/>
              <a:pPr/>
              <a:t>9</a:t>
            </a:fld>
            <a:endParaRPr lang="en-C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2743</TotalTime>
  <Words>1797</Words>
  <Application>Microsoft Office PowerPoint</Application>
  <PresentationFormat>On-screen Show (4:3)</PresentationFormat>
  <Paragraphs>130</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Using Technology in Nursing Practice:</vt:lpstr>
      <vt:lpstr>Agenda</vt:lpstr>
      <vt:lpstr>Policy Challenges 1-2</vt:lpstr>
      <vt:lpstr>Considerations for Canadian Policy-makers1</vt:lpstr>
      <vt:lpstr>Federal Legislation 3</vt:lpstr>
      <vt:lpstr>Video:  Overview of PIPEDA for Individuals</vt:lpstr>
      <vt:lpstr>Real Life Example:  Federal Legislation 4</vt:lpstr>
      <vt:lpstr>Nursing Example:  Provincial Legislation 5</vt:lpstr>
      <vt:lpstr>Provincial/Territorial Nursing Standards 6</vt:lpstr>
      <vt:lpstr>National Nursing Standards 7</vt:lpstr>
      <vt:lpstr>Organizational Policies 8</vt:lpstr>
      <vt:lpstr>Video:  Privacy &amp; Policy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Ella</dc:creator>
  <cp:lastModifiedBy>Siobhan</cp:lastModifiedBy>
  <cp:revision>169</cp:revision>
  <dcterms:created xsi:type="dcterms:W3CDTF">2013-10-30T02:04:34Z</dcterms:created>
  <dcterms:modified xsi:type="dcterms:W3CDTF">2013-12-10T14:22:39Z</dcterms:modified>
</cp:coreProperties>
</file>