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68" r:id="rId3"/>
    <p:sldId id="302" r:id="rId4"/>
    <p:sldId id="276" r:id="rId5"/>
    <p:sldId id="277" r:id="rId6"/>
    <p:sldId id="295" r:id="rId7"/>
    <p:sldId id="296" r:id="rId8"/>
    <p:sldId id="297" r:id="rId9"/>
    <p:sldId id="298" r:id="rId10"/>
    <p:sldId id="299" r:id="rId11"/>
    <p:sldId id="300" r:id="rId12"/>
    <p:sldId id="301" r:id="rId13"/>
    <p:sldId id="274" r:id="rId14"/>
    <p:sldId id="275" r:id="rId15"/>
    <p:sldId id="270" r:id="rId16"/>
    <p:sldId id="279" r:id="rId17"/>
    <p:sldId id="278" r:id="rId18"/>
    <p:sldId id="280" r:id="rId19"/>
    <p:sldId id="281" r:id="rId20"/>
    <p:sldId id="282" r:id="rId21"/>
    <p:sldId id="283" r:id="rId22"/>
    <p:sldId id="304" r:id="rId23"/>
    <p:sldId id="308" r:id="rId24"/>
    <p:sldId id="309" r:id="rId25"/>
    <p:sldId id="303" r:id="rId26"/>
    <p:sldId id="306" r:id="rId27"/>
    <p:sldId id="307" r:id="rId28"/>
    <p:sldId id="284" r:id="rId29"/>
    <p:sldId id="285" r:id="rId30"/>
    <p:sldId id="286" r:id="rId31"/>
    <p:sldId id="310" r:id="rId32"/>
    <p:sldId id="265" r:id="rId33"/>
    <p:sldId id="287" r:id="rId34"/>
    <p:sldId id="291" r:id="rId35"/>
    <p:sldId id="263" r:id="rId36"/>
    <p:sldId id="292" r:id="rId37"/>
    <p:sldId id="293" r:id="rId38"/>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026"/>
    <a:srgbClr val="1437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76800" autoAdjust="0"/>
  </p:normalViewPr>
  <p:slideViewPr>
    <p:cSldViewPr>
      <p:cViewPr>
        <p:scale>
          <a:sx n="66" d="100"/>
          <a:sy n="66" d="100"/>
        </p:scale>
        <p:origin x="-3000" y="-5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CA"/>
          </a:p>
        </p:txBody>
      </p:sp>
      <p:sp>
        <p:nvSpPr>
          <p:cNvPr id="3" name="Date Placeholder 2"/>
          <p:cNvSpPr>
            <a:spLocks noGrp="1"/>
          </p:cNvSpPr>
          <p:nvPr>
            <p:ph type="dt" sz="quarter" idx="1"/>
          </p:nvPr>
        </p:nvSpPr>
        <p:spPr>
          <a:xfrm>
            <a:off x="3939466" y="0"/>
            <a:ext cx="3013763" cy="462042"/>
          </a:xfrm>
          <a:prstGeom prst="rect">
            <a:avLst/>
          </a:prstGeom>
        </p:spPr>
        <p:txBody>
          <a:bodyPr vert="horz" lIns="92546" tIns="46273" rIns="92546" bIns="46273" rtlCol="0"/>
          <a:lstStyle>
            <a:lvl1pPr algn="r">
              <a:defRPr sz="1200"/>
            </a:lvl1pPr>
          </a:lstStyle>
          <a:p>
            <a:fld id="{BB915554-5F55-4BCE-B024-523F36AEB6F5}" type="datetimeFigureOut">
              <a:rPr lang="en-CA" smtClean="0"/>
              <a:pPr/>
              <a:t>09/12/2013</a:t>
            </a:fld>
            <a:endParaRPr lang="en-CA"/>
          </a:p>
        </p:txBody>
      </p:sp>
      <p:sp>
        <p:nvSpPr>
          <p:cNvPr id="4" name="Footer Placeholder 3"/>
          <p:cNvSpPr>
            <a:spLocks noGrp="1"/>
          </p:cNvSpPr>
          <p:nvPr>
            <p:ph type="ftr" sz="quarter" idx="2"/>
          </p:nvPr>
        </p:nvSpPr>
        <p:spPr>
          <a:xfrm>
            <a:off x="0" y="8777192"/>
            <a:ext cx="3013763" cy="462042"/>
          </a:xfrm>
          <a:prstGeom prst="rect">
            <a:avLst/>
          </a:prstGeom>
        </p:spPr>
        <p:txBody>
          <a:bodyPr vert="horz" lIns="92546" tIns="46273" rIns="92546" bIns="46273" rtlCol="0" anchor="b"/>
          <a:lstStyle>
            <a:lvl1pPr algn="l">
              <a:defRPr sz="1200"/>
            </a:lvl1pPr>
          </a:lstStyle>
          <a:p>
            <a:endParaRPr lang="en-CA"/>
          </a:p>
        </p:txBody>
      </p:sp>
      <p:sp>
        <p:nvSpPr>
          <p:cNvPr id="5" name="Slide Number Placeholder 4"/>
          <p:cNvSpPr>
            <a:spLocks noGrp="1"/>
          </p:cNvSpPr>
          <p:nvPr>
            <p:ph type="sldNum" sz="quarter" idx="3"/>
          </p:nvPr>
        </p:nvSpPr>
        <p:spPr>
          <a:xfrm>
            <a:off x="3939466" y="8777192"/>
            <a:ext cx="3013763" cy="462042"/>
          </a:xfrm>
          <a:prstGeom prst="rect">
            <a:avLst/>
          </a:prstGeom>
        </p:spPr>
        <p:txBody>
          <a:bodyPr vert="horz" lIns="92546" tIns="46273" rIns="92546" bIns="46273" rtlCol="0" anchor="b"/>
          <a:lstStyle>
            <a:lvl1pPr algn="r">
              <a:defRPr sz="1200"/>
            </a:lvl1pPr>
          </a:lstStyle>
          <a:p>
            <a:fld id="{8D0569AD-0DA3-447F-96C2-C6768E224C40}" type="slidenum">
              <a:rPr lang="en-CA" smtClean="0"/>
              <a:pPr/>
              <a:t>‹#›</a:t>
            </a:fld>
            <a:endParaRPr lang="en-CA"/>
          </a:p>
        </p:txBody>
      </p:sp>
    </p:spTree>
    <p:extLst>
      <p:ext uri="{BB962C8B-B14F-4D97-AF65-F5344CB8AC3E}">
        <p14:creationId xmlns:p14="http://schemas.microsoft.com/office/powerpoint/2010/main" val="395616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CA"/>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BE292A68-CB2D-4DE3-911D-9735F4FA251A}" type="datetimeFigureOut">
              <a:rPr lang="en-CA" smtClean="0"/>
              <a:pPr/>
              <a:t>09/12/2013</a:t>
            </a:fld>
            <a:endParaRPr lang="en-CA"/>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CA"/>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CA"/>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871FB55B-3ECF-4949-9E13-9E23D6CF5FB7}" type="slidenum">
              <a:rPr lang="en-CA" smtClean="0"/>
              <a:pPr/>
              <a:t>‹#›</a:t>
            </a:fld>
            <a:endParaRPr lang="en-CA"/>
          </a:p>
        </p:txBody>
      </p:sp>
    </p:spTree>
    <p:extLst>
      <p:ext uri="{BB962C8B-B14F-4D97-AF65-F5344CB8AC3E}">
        <p14:creationId xmlns:p14="http://schemas.microsoft.com/office/powerpoint/2010/main" val="3061358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Note:  EMR –</a:t>
            </a:r>
            <a:r>
              <a:rPr lang="en-CA" baseline="0" dirty="0" smtClean="0"/>
              <a:t> electronic medical record, PHR – personal health record</a:t>
            </a:r>
            <a:endParaRPr lang="en-CA" dirty="0"/>
          </a:p>
        </p:txBody>
      </p:sp>
      <p:sp>
        <p:nvSpPr>
          <p:cNvPr id="4" name="Slide Number Placeholder 3"/>
          <p:cNvSpPr>
            <a:spLocks noGrp="1"/>
          </p:cNvSpPr>
          <p:nvPr>
            <p:ph type="sldNum" sz="quarter" idx="10"/>
          </p:nvPr>
        </p:nvSpPr>
        <p:spPr/>
        <p:txBody>
          <a:bodyPr/>
          <a:lstStyle/>
          <a:p>
            <a:fld id="{871FB55B-3ECF-4949-9E13-9E23D6CF5FB7}" type="slidenum">
              <a:rPr lang="en-CA" smtClean="0"/>
              <a:pPr/>
              <a:t>3</a:t>
            </a:fld>
            <a:endParaRPr lang="en-CA"/>
          </a:p>
        </p:txBody>
      </p:sp>
    </p:spTree>
    <p:extLst>
      <p:ext uri="{BB962C8B-B14F-4D97-AF65-F5344CB8AC3E}">
        <p14:creationId xmlns:p14="http://schemas.microsoft.com/office/powerpoint/2010/main" val="3438322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To check your understanding, we’re going to play</a:t>
            </a:r>
            <a:r>
              <a:rPr lang="en-CA" baseline="0" dirty="0" smtClean="0"/>
              <a:t> Canada Health </a:t>
            </a:r>
            <a:r>
              <a:rPr lang="en-CA" baseline="0" dirty="0" err="1" smtClean="0"/>
              <a:t>Infoway</a:t>
            </a:r>
            <a:r>
              <a:rPr lang="en-CA" baseline="0" dirty="0" smtClean="0"/>
              <a:t> Jeopardy</a:t>
            </a:r>
          </a:p>
          <a:p>
            <a:pPr>
              <a:buFont typeface="Arial" pitchFamily="34" charset="0"/>
              <a:buChar char="•"/>
            </a:pPr>
            <a:r>
              <a:rPr lang="en-CA" baseline="0" dirty="0" smtClean="0"/>
              <a:t>To help you, there are only two possible questions you can ask:  “What is an EMR” or “What is an EHR?”</a:t>
            </a:r>
          </a:p>
          <a:p>
            <a:pPr>
              <a:buFont typeface="Arial" pitchFamily="34" charset="0"/>
              <a:buNone/>
            </a:pPr>
            <a:r>
              <a:rPr lang="en-CA" baseline="0" dirty="0" smtClean="0"/>
              <a:t>*you may need to explain that ‘Jeopardy’ is a televised game-show where contestants are given an answer and they need to provide the appropriate question</a:t>
            </a:r>
          </a:p>
          <a:p>
            <a:pPr>
              <a:buFont typeface="Arial" pitchFamily="34" charset="0"/>
              <a:buNone/>
            </a:pPr>
            <a:r>
              <a:rPr lang="en-CA" dirty="0" smtClean="0"/>
              <a:t>*if you have access to </a:t>
            </a:r>
            <a:r>
              <a:rPr lang="en-CA" dirty="0" err="1" smtClean="0"/>
              <a:t>iClickers</a:t>
            </a:r>
            <a:r>
              <a:rPr lang="en-CA" dirty="0" smtClean="0"/>
              <a:t> or similar technology that allows</a:t>
            </a:r>
            <a:r>
              <a:rPr lang="en-CA" baseline="0" dirty="0" smtClean="0"/>
              <a:t> students to electronically respond to questions, this would be a perfect opportunity to use them</a:t>
            </a:r>
            <a:endParaRPr lang="en-CA" dirty="0"/>
          </a:p>
        </p:txBody>
      </p:sp>
      <p:sp>
        <p:nvSpPr>
          <p:cNvPr id="4" name="Slide Number Placeholder 3"/>
          <p:cNvSpPr>
            <a:spLocks noGrp="1"/>
          </p:cNvSpPr>
          <p:nvPr>
            <p:ph type="sldNum" sz="quarter" idx="10"/>
          </p:nvPr>
        </p:nvSpPr>
        <p:spPr/>
        <p:txBody>
          <a:bodyPr/>
          <a:lstStyle/>
          <a:p>
            <a:fld id="{871FB55B-3ECF-4949-9E13-9E23D6CF5FB7}" type="slidenum">
              <a:rPr lang="en-CA" smtClean="0"/>
              <a:pPr/>
              <a:t>15</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Answers:</a:t>
            </a:r>
            <a:r>
              <a:rPr lang="en-CA" baseline="0" dirty="0" smtClean="0"/>
              <a:t>  1 – EMR, 2 – EHR, 3 – EHR, 4 – EMR, 5 - EHR</a:t>
            </a:r>
            <a:endParaRPr lang="en-CA" dirty="0" smtClean="0"/>
          </a:p>
        </p:txBody>
      </p:sp>
      <p:sp>
        <p:nvSpPr>
          <p:cNvPr id="4" name="Slide Number Placeholder 3"/>
          <p:cNvSpPr>
            <a:spLocks noGrp="1"/>
          </p:cNvSpPr>
          <p:nvPr>
            <p:ph type="sldNum" sz="quarter" idx="10"/>
          </p:nvPr>
        </p:nvSpPr>
        <p:spPr/>
        <p:txBody>
          <a:bodyPr/>
          <a:lstStyle/>
          <a:p>
            <a:fld id="{871FB55B-3ECF-4949-9E13-9E23D6CF5FB7}" type="slidenum">
              <a:rPr lang="en-CA" smtClean="0"/>
              <a:pPr/>
              <a:t>16</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Answers:  6 – EMR, 7 – EHR, 8 –</a:t>
            </a:r>
            <a:r>
              <a:rPr lang="en-CA" baseline="0" dirty="0" smtClean="0"/>
              <a:t> EMR, 9 – EMR, 10 – EMR, 11 - EHR</a:t>
            </a:r>
            <a:endParaRPr lang="en-CA" dirty="0"/>
          </a:p>
        </p:txBody>
      </p:sp>
      <p:sp>
        <p:nvSpPr>
          <p:cNvPr id="4" name="Slide Number Placeholder 3"/>
          <p:cNvSpPr>
            <a:spLocks noGrp="1"/>
          </p:cNvSpPr>
          <p:nvPr>
            <p:ph type="sldNum" sz="quarter" idx="10"/>
          </p:nvPr>
        </p:nvSpPr>
        <p:spPr/>
        <p:txBody>
          <a:bodyPr/>
          <a:lstStyle/>
          <a:p>
            <a:fld id="{871FB55B-3ECF-4949-9E13-9E23D6CF5FB7}" type="slidenum">
              <a:rPr lang="en-CA" smtClean="0"/>
              <a:pPr/>
              <a:t>17</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-PHRs are an example</a:t>
            </a:r>
            <a:r>
              <a:rPr lang="en-CA" baseline="0" dirty="0" smtClean="0"/>
              <a:t> of a consumer health solution</a:t>
            </a:r>
            <a:endParaRPr lang="en-CA" dirty="0" smtClean="0"/>
          </a:p>
          <a:p>
            <a:r>
              <a:rPr lang="en-CA" dirty="0" smtClean="0"/>
              <a:t>*Ask:  Do</a:t>
            </a:r>
            <a:r>
              <a:rPr lang="en-CA" baseline="0" dirty="0" smtClean="0"/>
              <a:t> you think all patients/clients would want to have a PHR?  Why or why not?</a:t>
            </a:r>
          </a:p>
          <a:p>
            <a:r>
              <a:rPr lang="en-CA" baseline="0" dirty="0" smtClean="0"/>
              <a:t>*Ask:  What characteristics do you think make a patient/client more or less likely to use a PHR?</a:t>
            </a:r>
          </a:p>
        </p:txBody>
      </p:sp>
      <p:sp>
        <p:nvSpPr>
          <p:cNvPr id="4" name="Slide Number Placeholder 3"/>
          <p:cNvSpPr>
            <a:spLocks noGrp="1"/>
          </p:cNvSpPr>
          <p:nvPr>
            <p:ph type="sldNum" sz="quarter" idx="10"/>
          </p:nvPr>
        </p:nvSpPr>
        <p:spPr/>
        <p:txBody>
          <a:bodyPr/>
          <a:lstStyle/>
          <a:p>
            <a:fld id="{871FB55B-3ECF-4949-9E13-9E23D6CF5FB7}" type="slidenum">
              <a:rPr lang="en-CA" smtClean="0"/>
              <a:pPr/>
              <a:t>18</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Health</a:t>
            </a:r>
            <a:r>
              <a:rPr lang="en-CA" baseline="0" dirty="0" smtClean="0"/>
              <a:t> literacy:  individuals may be likely to use a PHR if they are unable to understand the health information and health teaching integrated into the system.  A potential role for nurses is the assessment of a patient’s/client’s health literacy to identify whether further teaching is necessary before expecting an individual to use, and benefit from, a PHR</a:t>
            </a:r>
          </a:p>
          <a:p>
            <a:pPr>
              <a:buFont typeface="Arial" pitchFamily="34" charset="0"/>
              <a:buChar char="•"/>
            </a:pPr>
            <a:r>
              <a:rPr lang="en-CA" baseline="0" dirty="0" smtClean="0"/>
              <a:t>Health teaching:  individuals may be need specific health teaching about information in their PHR that is relevant to their health (e.g. normal ranges for blood sugar testing), and may need instruction in what health information will be helpful in informing health care professionals about their health status</a:t>
            </a:r>
          </a:p>
          <a:p>
            <a:pPr>
              <a:buFont typeface="Arial" pitchFamily="34" charset="0"/>
              <a:buChar char="•"/>
            </a:pPr>
            <a:r>
              <a:rPr lang="en-CA" baseline="0" dirty="0" smtClean="0"/>
              <a:t>Depending on the patient’s/client’s comfort level with, and access to, health information and communication technologies, nurses may need to do some teaching of basic computer skills</a:t>
            </a:r>
          </a:p>
          <a:p>
            <a:pPr>
              <a:buFont typeface="Arial" pitchFamily="34" charset="0"/>
              <a:buChar char="•"/>
            </a:pPr>
            <a:r>
              <a:rPr lang="en-CA" baseline="0" dirty="0" smtClean="0"/>
              <a:t>Other personal factors have been associated with use of PHRs – although a nurse cannot change a patient’s/client’s socioeconomic status, he/she can be aware of individuals who may require additional support to optimize their use of a PHR</a:t>
            </a:r>
            <a:endParaRPr lang="en-CA" dirty="0"/>
          </a:p>
        </p:txBody>
      </p:sp>
      <p:sp>
        <p:nvSpPr>
          <p:cNvPr id="4" name="Slide Number Placeholder 3"/>
          <p:cNvSpPr>
            <a:spLocks noGrp="1"/>
          </p:cNvSpPr>
          <p:nvPr>
            <p:ph type="sldNum" sz="quarter" idx="10"/>
          </p:nvPr>
        </p:nvSpPr>
        <p:spPr/>
        <p:txBody>
          <a:bodyPr/>
          <a:lstStyle/>
          <a:p>
            <a:fld id="{871FB55B-3ECF-4949-9E13-9E23D6CF5FB7}" type="slidenum">
              <a:rPr lang="en-CA" smtClean="0"/>
              <a:pPr/>
              <a:t>19</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Self-management:  PHRs</a:t>
            </a:r>
            <a:r>
              <a:rPr lang="en-CA" baseline="0" dirty="0" smtClean="0"/>
              <a:t> allow individuals to track and record their symptoms, and can include alerts and reminders (e.g. refilling prescriptions, when to book an appointment, etc.)</a:t>
            </a:r>
          </a:p>
          <a:p>
            <a:pPr>
              <a:buFont typeface="Arial" pitchFamily="34" charset="0"/>
              <a:buChar char="•"/>
            </a:pPr>
            <a:r>
              <a:rPr lang="en-CA" baseline="0" dirty="0" smtClean="0"/>
              <a:t>Communication:  allows patients/clients to record symptoms and dietary supplements/</a:t>
            </a:r>
            <a:r>
              <a:rPr lang="en-CA" baseline="0" dirty="0" err="1" smtClean="0"/>
              <a:t>natropathic</a:t>
            </a:r>
            <a:r>
              <a:rPr lang="en-CA" baseline="0" dirty="0" smtClean="0"/>
              <a:t> medications for quick retrieval at an appointment instead of the patient/client having to remember symptoms, dates, names, doses, etc.</a:t>
            </a:r>
          </a:p>
          <a:p>
            <a:pPr>
              <a:buFont typeface="Arial" pitchFamily="34" charset="0"/>
              <a:buChar char="•"/>
            </a:pPr>
            <a:r>
              <a:rPr lang="en-CA" baseline="0" dirty="0" smtClean="0"/>
              <a:t>Health teaching:  PHRs can integrate health information specific to the information entered by the patient/client (e.g. Dietary changes to reduce blood pressure for someone whose blood pressure has been slowly increasing)</a:t>
            </a:r>
            <a:endParaRPr lang="en-CA" dirty="0"/>
          </a:p>
        </p:txBody>
      </p:sp>
      <p:sp>
        <p:nvSpPr>
          <p:cNvPr id="4" name="Slide Number Placeholder 3"/>
          <p:cNvSpPr>
            <a:spLocks noGrp="1"/>
          </p:cNvSpPr>
          <p:nvPr>
            <p:ph type="sldNum" sz="quarter" idx="10"/>
          </p:nvPr>
        </p:nvSpPr>
        <p:spPr/>
        <p:txBody>
          <a:bodyPr/>
          <a:lstStyle/>
          <a:p>
            <a:fld id="{871FB55B-3ECF-4949-9E13-9E23D6CF5FB7}" type="slidenum">
              <a:rPr lang="en-CA" smtClean="0"/>
              <a:pPr/>
              <a:t>20</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a:t>
            </a:r>
            <a:r>
              <a:rPr lang="en-CA" dirty="0" err="1" smtClean="0"/>
              <a:t>bant</a:t>
            </a:r>
            <a:r>
              <a:rPr lang="en-CA" dirty="0" smtClean="0"/>
              <a:t> app was developed</a:t>
            </a:r>
            <a:r>
              <a:rPr lang="en-CA" baseline="0" dirty="0" smtClean="0"/>
              <a:t> by the University Health Network in collaboration with Sick Kids Hospital. The app </a:t>
            </a:r>
            <a:r>
              <a:rPr lang="en-CA" baseline="0" dirty="0" err="1" smtClean="0"/>
              <a:t>connect’s</a:t>
            </a:r>
            <a:r>
              <a:rPr lang="en-CA" baseline="0" dirty="0" smtClean="0"/>
              <a:t> the patient’s iPhone to their blood sugar monitor and stores data, allows entry of nutrition notes, and connect to other young people with diabetes through social networking.</a:t>
            </a:r>
            <a:endParaRPr lang="en-CA" dirty="0"/>
          </a:p>
        </p:txBody>
      </p:sp>
      <p:sp>
        <p:nvSpPr>
          <p:cNvPr id="4" name="Slide Number Placeholder 3"/>
          <p:cNvSpPr>
            <a:spLocks noGrp="1"/>
          </p:cNvSpPr>
          <p:nvPr>
            <p:ph type="sldNum" sz="quarter" idx="10"/>
          </p:nvPr>
        </p:nvSpPr>
        <p:spPr/>
        <p:txBody>
          <a:bodyPr/>
          <a:lstStyle/>
          <a:p>
            <a:fld id="{871FB55B-3ECF-4949-9E13-9E23D6CF5FB7}" type="slidenum">
              <a:rPr lang="en-CA" smtClean="0"/>
              <a:pPr/>
              <a:t>23</a:t>
            </a:fld>
            <a:endParaRPr lang="en-CA"/>
          </a:p>
        </p:txBody>
      </p:sp>
    </p:spTree>
    <p:extLst>
      <p:ext uri="{BB962C8B-B14F-4D97-AF65-F5344CB8AC3E}">
        <p14:creationId xmlns:p14="http://schemas.microsoft.com/office/powerpoint/2010/main" val="4220815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t>
            </a:r>
            <a:r>
              <a:rPr lang="en-CA" dirty="0" err="1" smtClean="0"/>
              <a:t>Tele</a:t>
            </a:r>
            <a:r>
              <a:rPr lang="en-CA" baseline="0" dirty="0" err="1" smtClean="0"/>
              <a:t>health</a:t>
            </a:r>
            <a:r>
              <a:rPr lang="en-CA" baseline="0" dirty="0" smtClean="0"/>
              <a:t> presents another form of health information and communication technology that can be used in the provision of patient/client care</a:t>
            </a:r>
            <a:endParaRPr lang="en-CA" dirty="0" smtClean="0"/>
          </a:p>
          <a:p>
            <a:pPr marL="231366" indent="-231366">
              <a:buAutoNum type="arabicPeriod"/>
            </a:pPr>
            <a:r>
              <a:rPr lang="en-CA" dirty="0" smtClean="0"/>
              <a:t>Live conferencing – allows visualization</a:t>
            </a:r>
            <a:r>
              <a:rPr lang="en-CA" baseline="0" dirty="0" smtClean="0"/>
              <a:t> of, and discussion with, remote individuals; the addition of telemonitoring devices allows health care providers to expand their assessment to include things like vital signs and listening to heart and breath sounds</a:t>
            </a:r>
          </a:p>
          <a:p>
            <a:pPr marL="231366" indent="-231366">
              <a:buAutoNum type="arabicPeriod"/>
            </a:pPr>
            <a:r>
              <a:rPr lang="en-CA" baseline="0" dirty="0" smtClean="0"/>
              <a:t>Store-and-forward – information is recorded in real-time and then can be retrieved and reviewed at a later time from a remote site</a:t>
            </a:r>
          </a:p>
          <a:p>
            <a:pPr marL="231366" indent="-231366">
              <a:buAutoNum type="arabicPeriod"/>
            </a:pPr>
            <a:r>
              <a:rPr lang="en-CA" baseline="0" dirty="0" smtClean="0"/>
              <a:t>Telemonitoring – allows clinical data to be collected and transmitted to remote sites</a:t>
            </a:r>
          </a:p>
          <a:p>
            <a:r>
              <a:rPr lang="en-CA" baseline="0" dirty="0" smtClean="0"/>
              <a:t>*Ask:  What are the benefits of </a:t>
            </a:r>
            <a:r>
              <a:rPr lang="en-CA" baseline="0" dirty="0" err="1" smtClean="0"/>
              <a:t>telehealth</a:t>
            </a:r>
            <a:r>
              <a:rPr lang="en-CA" baseline="0" dirty="0" smtClean="0"/>
              <a:t>? (responses may include decreased travel for patients/clients, access to specialized services in remote areas, consultation between remote health care providers, etc.)</a:t>
            </a:r>
            <a:endParaRPr lang="en-CA" dirty="0"/>
          </a:p>
        </p:txBody>
      </p:sp>
      <p:sp>
        <p:nvSpPr>
          <p:cNvPr id="4" name="Slide Number Placeholder 3"/>
          <p:cNvSpPr>
            <a:spLocks noGrp="1"/>
          </p:cNvSpPr>
          <p:nvPr>
            <p:ph type="sldNum" sz="quarter" idx="10"/>
          </p:nvPr>
        </p:nvSpPr>
        <p:spPr/>
        <p:txBody>
          <a:bodyPr/>
          <a:lstStyle/>
          <a:p>
            <a:fld id="{871FB55B-3ECF-4949-9E13-9E23D6CF5FB7}" type="slidenum">
              <a:rPr lang="en-CA" smtClean="0"/>
              <a:pPr/>
              <a:t>25</a:t>
            </a:fld>
            <a:endParaRPr lang="en-CA"/>
          </a:p>
        </p:txBody>
      </p:sp>
    </p:spTree>
    <p:extLst>
      <p:ext uri="{BB962C8B-B14F-4D97-AF65-F5344CB8AC3E}">
        <p14:creationId xmlns:p14="http://schemas.microsoft.com/office/powerpoint/2010/main" val="1911323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Templates:</a:t>
            </a:r>
            <a:r>
              <a:rPr lang="en-CA" baseline="0" dirty="0" smtClean="0"/>
              <a:t>  </a:t>
            </a:r>
            <a:r>
              <a:rPr lang="en-CA" dirty="0" smtClean="0"/>
              <a:t>With documentation</a:t>
            </a:r>
            <a:r>
              <a:rPr lang="en-CA" baseline="0" dirty="0" smtClean="0"/>
              <a:t> </a:t>
            </a:r>
            <a:r>
              <a:rPr lang="en-CA" dirty="0" smtClean="0"/>
              <a:t>templates,</a:t>
            </a:r>
            <a:r>
              <a:rPr lang="en-CA" baseline="0" dirty="0" smtClean="0"/>
              <a:t> nurses and other clinicians can be prompted to document specific information that could otherwise be forgotten or missed (e.g. Smoking history for an individual being assessed for COPD)</a:t>
            </a:r>
          </a:p>
          <a:p>
            <a:pPr>
              <a:buFont typeface="Arial" pitchFamily="34" charset="0"/>
              <a:buChar char="•"/>
            </a:pPr>
            <a:r>
              <a:rPr lang="en-CA" dirty="0" smtClean="0"/>
              <a:t>Accuracy:  documentation at the point-of-care allows details</a:t>
            </a:r>
            <a:r>
              <a:rPr lang="en-CA" baseline="0" dirty="0" smtClean="0"/>
              <a:t> to be recorded immediately, the additional access to clinical practice guidelines allows for easy access to recommendations for assessment and interventions</a:t>
            </a:r>
          </a:p>
          <a:p>
            <a:pPr>
              <a:buFont typeface="Arial" pitchFamily="34" charset="0"/>
              <a:buChar char="•"/>
            </a:pPr>
            <a:r>
              <a:rPr lang="en-CA" baseline="0" dirty="0" smtClean="0"/>
              <a:t>Redundant charting:  information entered on admission (e.g. age, baseline GCS score, etc.) can be automatically added through the chart where appropriate without having to be re-measured or re-asked of the patient/client</a:t>
            </a:r>
          </a:p>
        </p:txBody>
      </p:sp>
      <p:sp>
        <p:nvSpPr>
          <p:cNvPr id="4" name="Slide Number Placeholder 3"/>
          <p:cNvSpPr>
            <a:spLocks noGrp="1"/>
          </p:cNvSpPr>
          <p:nvPr>
            <p:ph type="sldNum" sz="quarter" idx="10"/>
          </p:nvPr>
        </p:nvSpPr>
        <p:spPr/>
        <p:txBody>
          <a:bodyPr/>
          <a:lstStyle/>
          <a:p>
            <a:fld id="{871FB55B-3ECF-4949-9E13-9E23D6CF5FB7}" type="slidenum">
              <a:rPr lang="en-CA" smtClean="0"/>
              <a:pPr/>
              <a:t>26</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Gaps:  by reviewing a patient’s/client’s information, adverse reactions or</a:t>
            </a:r>
            <a:r>
              <a:rPr lang="en-CA" baseline="0" dirty="0" smtClean="0"/>
              <a:t> preferences can be identified and integrated into future care decisions/actions</a:t>
            </a:r>
          </a:p>
          <a:p>
            <a:pPr>
              <a:buFont typeface="Arial" pitchFamily="34" charset="0"/>
              <a:buChar char="•"/>
            </a:pPr>
            <a:r>
              <a:rPr lang="en-CA" baseline="0" dirty="0" smtClean="0"/>
              <a:t>Time:  although there is a lot of variability, there is evidence that nursing time can be decreased through the electronic documentation.  This time difference will also likely increase as EHRs become commonplace </a:t>
            </a:r>
          </a:p>
          <a:p>
            <a:pPr>
              <a:buFont typeface="Arial" pitchFamily="34" charset="0"/>
              <a:buChar char="•"/>
            </a:pPr>
            <a:r>
              <a:rPr lang="en-CA" baseline="0" dirty="0" smtClean="0"/>
              <a:t>Communication: without the difficulty of reading hand-writing or trying to ‘find’ a chart or a specific piece of information in the chart, communication between nurses and other disciplines can be improved</a:t>
            </a:r>
            <a:endParaRPr lang="en-CA" dirty="0"/>
          </a:p>
        </p:txBody>
      </p:sp>
      <p:sp>
        <p:nvSpPr>
          <p:cNvPr id="4" name="Slide Number Placeholder 3"/>
          <p:cNvSpPr>
            <a:spLocks noGrp="1"/>
          </p:cNvSpPr>
          <p:nvPr>
            <p:ph type="sldNum" sz="quarter" idx="10"/>
          </p:nvPr>
        </p:nvSpPr>
        <p:spPr/>
        <p:txBody>
          <a:bodyPr/>
          <a:lstStyle/>
          <a:p>
            <a:fld id="{871FB55B-3ECF-4949-9E13-9E23D6CF5FB7}" type="slidenum">
              <a:rPr lang="en-CA" smtClean="0"/>
              <a:pPr/>
              <a:t>27</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Documentation and</a:t>
            </a:r>
            <a:r>
              <a:rPr lang="en-CA" baseline="0" dirty="0" smtClean="0"/>
              <a:t> access to information</a:t>
            </a:r>
            <a:r>
              <a:rPr lang="en-CA" dirty="0" smtClean="0"/>
              <a:t>:  EMRs</a:t>
            </a:r>
            <a:r>
              <a:rPr lang="en-CA" baseline="0" dirty="0" smtClean="0"/>
              <a:t> eliminate the issues of pens running out, papers falling out of charts and getting lost, trying to read messy hand-writing, etc.</a:t>
            </a:r>
          </a:p>
          <a:p>
            <a:pPr>
              <a:buFont typeface="Arial" pitchFamily="34" charset="0"/>
              <a:buChar char="•"/>
            </a:pPr>
            <a:r>
              <a:rPr lang="en-CA" baseline="0" dirty="0" smtClean="0"/>
              <a:t>Monitoring:  similar to EHRs, EMRs allow information such as weight to be tracked and interventions or tests initiated as necessary</a:t>
            </a:r>
          </a:p>
          <a:p>
            <a:pPr>
              <a:buFont typeface="Arial" pitchFamily="34" charset="0"/>
              <a:buChar char="•"/>
            </a:pPr>
            <a:r>
              <a:rPr lang="en-CA" baseline="0" dirty="0" smtClean="0"/>
              <a:t>Access to tools:  similar to EHRs, EMRs can have clinical practice guidelines and clinical cools (e.g. An electronic CPS that can identify potential interactions between medications)</a:t>
            </a:r>
          </a:p>
          <a:p>
            <a:pPr>
              <a:buFont typeface="Arial" pitchFamily="34" charset="0"/>
              <a:buChar char="•"/>
            </a:pPr>
            <a:r>
              <a:rPr lang="en-CA" baseline="0" dirty="0" smtClean="0"/>
              <a:t>Health teaching:  the screen can be used to show a patient/client their information or test results to improve their understanding of their health</a:t>
            </a:r>
          </a:p>
          <a:p>
            <a:pPr>
              <a:buFont typeface="Arial" pitchFamily="34" charset="0"/>
              <a:buChar char="•"/>
            </a:pPr>
            <a:r>
              <a:rPr lang="en-CA" baseline="0" dirty="0" smtClean="0"/>
              <a:t>Research opportunities:  quality improvement such as tracking how frequently recommendations from clinical practice guidelines are used, and care planning such as how many minutes on average are needed per patient/client for a six-week check up following the delivery of a new mother</a:t>
            </a:r>
            <a:endParaRPr lang="en-CA" dirty="0"/>
          </a:p>
        </p:txBody>
      </p:sp>
      <p:sp>
        <p:nvSpPr>
          <p:cNvPr id="4" name="Slide Number Placeholder 3"/>
          <p:cNvSpPr>
            <a:spLocks noGrp="1"/>
          </p:cNvSpPr>
          <p:nvPr>
            <p:ph type="sldNum" sz="quarter" idx="10"/>
          </p:nvPr>
        </p:nvSpPr>
        <p:spPr/>
        <p:txBody>
          <a:bodyPr/>
          <a:lstStyle/>
          <a:p>
            <a:fld id="{871FB55B-3ECF-4949-9E13-9E23D6CF5FB7}" type="slidenum">
              <a:rPr lang="en-CA" smtClean="0"/>
              <a:pPr/>
              <a:t>5</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25464">
              <a:defRPr/>
            </a:pPr>
            <a:r>
              <a:rPr lang="en-CA" dirty="0" smtClean="0"/>
              <a:t>Example:  </a:t>
            </a:r>
            <a:r>
              <a:rPr lang="en-CA" dirty="0"/>
              <a:t>A nurse who checks on a patient/client and finds him/her drowsy and difficult to rouse may be able, at the point of care, to trend blood work and </a:t>
            </a:r>
            <a:r>
              <a:rPr lang="en-CA" dirty="0" err="1"/>
              <a:t>glucometer</a:t>
            </a:r>
            <a:r>
              <a:rPr lang="en-CA" dirty="0"/>
              <a:t> test results, check which medications the patient/client has been administered, review the health history for any similar events, identify when the patient/client was last documented as being alert, and identify which members of the health care team are responsible for this patient's/client's care.</a:t>
            </a:r>
          </a:p>
          <a:p>
            <a:endParaRPr lang="en-CA" dirty="0"/>
          </a:p>
        </p:txBody>
      </p:sp>
      <p:sp>
        <p:nvSpPr>
          <p:cNvPr id="4" name="Slide Number Placeholder 3"/>
          <p:cNvSpPr>
            <a:spLocks noGrp="1"/>
          </p:cNvSpPr>
          <p:nvPr>
            <p:ph type="sldNum" sz="quarter" idx="10"/>
          </p:nvPr>
        </p:nvSpPr>
        <p:spPr/>
        <p:txBody>
          <a:bodyPr/>
          <a:lstStyle/>
          <a:p>
            <a:fld id="{871FB55B-3ECF-4949-9E13-9E23D6CF5FB7}" type="slidenum">
              <a:rPr lang="en-CA" smtClean="0"/>
              <a:pPr/>
              <a:t>28</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25464">
              <a:defRPr/>
            </a:pPr>
            <a:r>
              <a:rPr lang="en-CA" dirty="0" smtClean="0"/>
              <a:t>Example:  </a:t>
            </a:r>
            <a:r>
              <a:rPr lang="en-CA" dirty="0"/>
              <a:t>A nurse engaging in health teaching for a new mother and newborn who are going to be discharged later that day can document concerns about family dynamics and nutrition that will record pertinent information for social workers and public health nurses who will be providing care to this family after discharge.</a:t>
            </a:r>
          </a:p>
        </p:txBody>
      </p:sp>
      <p:sp>
        <p:nvSpPr>
          <p:cNvPr id="4" name="Slide Number Placeholder 3"/>
          <p:cNvSpPr>
            <a:spLocks noGrp="1"/>
          </p:cNvSpPr>
          <p:nvPr>
            <p:ph type="sldNum" sz="quarter" idx="10"/>
          </p:nvPr>
        </p:nvSpPr>
        <p:spPr/>
        <p:txBody>
          <a:bodyPr/>
          <a:lstStyle/>
          <a:p>
            <a:fld id="{871FB55B-3ECF-4949-9E13-9E23D6CF5FB7}" type="slidenum">
              <a:rPr lang="en-CA" smtClean="0"/>
              <a:pPr/>
              <a:t>29</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Example:  </a:t>
            </a:r>
            <a:r>
              <a:rPr lang="en-CA" dirty="0"/>
              <a:t>A nurse looking after a patient/client with increased intra-cranial pressure may be alerted to high levels of pressure as detected by an intra-ventricular catheter and recorded in the EHR or clinical health system to improve timely intervention, or reminded to give a medication at a specific time.</a:t>
            </a:r>
          </a:p>
        </p:txBody>
      </p:sp>
      <p:sp>
        <p:nvSpPr>
          <p:cNvPr id="4" name="Slide Number Placeholder 3"/>
          <p:cNvSpPr>
            <a:spLocks noGrp="1"/>
          </p:cNvSpPr>
          <p:nvPr>
            <p:ph type="sldNum" sz="quarter" idx="10"/>
          </p:nvPr>
        </p:nvSpPr>
        <p:spPr/>
        <p:txBody>
          <a:bodyPr/>
          <a:lstStyle/>
          <a:p>
            <a:fld id="{871FB55B-3ECF-4949-9E13-9E23D6CF5FB7}" type="slidenum">
              <a:rPr lang="en-CA" smtClean="0"/>
              <a:pPr/>
              <a:t>30</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Ask the students to think of ways that EHRs can help or</a:t>
            </a:r>
            <a:r>
              <a:rPr lang="en-CA" baseline="0" dirty="0" smtClean="0"/>
              <a:t> hinder the nurse-patient/-client relationship</a:t>
            </a:r>
          </a:p>
          <a:p>
            <a:pPr>
              <a:buFont typeface="Arial" pitchFamily="34" charset="0"/>
              <a:buChar char="•"/>
            </a:pPr>
            <a:r>
              <a:rPr lang="en-CA" baseline="0" dirty="0" smtClean="0"/>
              <a:t>Hinder:  decreasing eye-contact by looking at the screen, focusing too much on the evidence and practice guidelines on the screen to the neglect of the individual’s preferences</a:t>
            </a:r>
          </a:p>
          <a:p>
            <a:pPr>
              <a:buFont typeface="Arial" pitchFamily="34" charset="0"/>
              <a:buChar char="•"/>
            </a:pPr>
            <a:r>
              <a:rPr lang="en-CA" baseline="0" dirty="0" smtClean="0"/>
              <a:t>Support:  use EHRs as a tool for health teaching, engaging the individual in their care by having the screen as a visual way of representing their health</a:t>
            </a:r>
            <a:endParaRPr lang="en-CA" dirty="0"/>
          </a:p>
        </p:txBody>
      </p:sp>
      <p:sp>
        <p:nvSpPr>
          <p:cNvPr id="4" name="Slide Number Placeholder 3"/>
          <p:cNvSpPr>
            <a:spLocks noGrp="1"/>
          </p:cNvSpPr>
          <p:nvPr>
            <p:ph type="sldNum" sz="quarter" idx="10"/>
          </p:nvPr>
        </p:nvSpPr>
        <p:spPr/>
        <p:txBody>
          <a:bodyPr/>
          <a:lstStyle/>
          <a:p>
            <a:fld id="{871FB55B-3ECF-4949-9E13-9E23D6CF5FB7}" type="slidenum">
              <a:rPr lang="en-CA" smtClean="0"/>
              <a:pPr/>
              <a:t>32</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25464">
              <a:defRPr/>
            </a:pPr>
            <a:r>
              <a:rPr lang="en-CA" dirty="0" smtClean="0"/>
              <a:t>Example:  </a:t>
            </a:r>
            <a:r>
              <a:rPr lang="en-CA" dirty="0"/>
              <a:t>A community care access centre nurse caring for a family with a young child who is severely physically and cognitively challenged may follow the mother's documentation in the child's personal health record and note that the child is presenting with symptoms consistent with a bladder infection and recommend to the mother that the child see his/her physician or nurse practitioner for diagnosis and treatment.</a:t>
            </a:r>
          </a:p>
        </p:txBody>
      </p:sp>
      <p:sp>
        <p:nvSpPr>
          <p:cNvPr id="4" name="Slide Number Placeholder 3"/>
          <p:cNvSpPr>
            <a:spLocks noGrp="1"/>
          </p:cNvSpPr>
          <p:nvPr>
            <p:ph type="sldNum" sz="quarter" idx="10"/>
          </p:nvPr>
        </p:nvSpPr>
        <p:spPr/>
        <p:txBody>
          <a:bodyPr/>
          <a:lstStyle/>
          <a:p>
            <a:fld id="{871FB55B-3ECF-4949-9E13-9E23D6CF5FB7}" type="slidenum">
              <a:rPr lang="en-CA" smtClean="0"/>
              <a:pPr/>
              <a:t>33</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And as</a:t>
            </a:r>
            <a:r>
              <a:rPr lang="en-CA" baseline="0" dirty="0" smtClean="0"/>
              <a:t> a general rule ....</a:t>
            </a:r>
            <a:endParaRPr lang="en-CA" dirty="0"/>
          </a:p>
        </p:txBody>
      </p:sp>
      <p:sp>
        <p:nvSpPr>
          <p:cNvPr id="4" name="Slide Number Placeholder 3"/>
          <p:cNvSpPr>
            <a:spLocks noGrp="1"/>
          </p:cNvSpPr>
          <p:nvPr>
            <p:ph type="sldNum" sz="quarter" idx="10"/>
          </p:nvPr>
        </p:nvSpPr>
        <p:spPr/>
        <p:txBody>
          <a:bodyPr/>
          <a:lstStyle/>
          <a:p>
            <a:fld id="{871FB55B-3ECF-4949-9E13-9E23D6CF5FB7}" type="slidenum">
              <a:rPr lang="en-CA" smtClean="0"/>
              <a:pPr/>
              <a:t>35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71FB55B-3ECF-4949-9E13-9E23D6CF5FB7}" type="slidenum">
              <a:rPr lang="en-CA" smtClean="0"/>
              <a:pPr/>
              <a:t>37</a:t>
            </a:fld>
            <a:endParaRPr lang="en-CA"/>
          </a:p>
        </p:txBody>
      </p:sp>
    </p:spTree>
    <p:extLst>
      <p:ext uri="{BB962C8B-B14F-4D97-AF65-F5344CB8AC3E}">
        <p14:creationId xmlns:p14="http://schemas.microsoft.com/office/powerpoint/2010/main" val="1914793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*depending</a:t>
            </a:r>
            <a:r>
              <a:rPr lang="en-CA" baseline="0" dirty="0" smtClean="0"/>
              <a:t> on the amount of clinical experience the students have had, some students may be willing to share their experience using EHRs with their peers</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6</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On a basic level, EHRs need to have</a:t>
            </a:r>
            <a:r>
              <a:rPr lang="en-CA" baseline="0" dirty="0" smtClean="0"/>
              <a:t> these core elements</a:t>
            </a:r>
          </a:p>
          <a:p>
            <a:pPr>
              <a:buFont typeface="Arial" pitchFamily="34" charset="0"/>
              <a:buChar char="•"/>
            </a:pPr>
            <a:r>
              <a:rPr lang="en-CA" baseline="0" dirty="0" smtClean="0"/>
              <a:t>Each province and territory is responsible for developing an EHR that both meets their unique needs and adheres to a basic standard of components</a:t>
            </a:r>
          </a:p>
          <a:p>
            <a:pPr>
              <a:buFont typeface="Arial" pitchFamily="34" charset="0"/>
              <a:buChar char="•"/>
            </a:pPr>
            <a:r>
              <a:rPr lang="en-CA" baseline="0" dirty="0" smtClean="0"/>
              <a:t>According to these core elements, all EHRs need to list both clients and the health care providers involved in their care; access to images (e.g. X-rays, CT scans, etc.) and lab reports (e.g. INR, Pt, </a:t>
            </a:r>
            <a:r>
              <a:rPr lang="en-CA" baseline="0" dirty="0" err="1" smtClean="0"/>
              <a:t>Ptt</a:t>
            </a:r>
            <a:r>
              <a:rPr lang="en-CA" baseline="0" dirty="0" smtClean="0"/>
              <a:t>, etc.); current and prior medications and allergies; and it needs to be accessible and useable by all types of health care providers involved in the individual’s care - interoperability</a:t>
            </a:r>
          </a:p>
          <a:p>
            <a:pPr>
              <a:buFont typeface="Arial" pitchFamily="34" charset="0"/>
              <a:buChar char="•"/>
            </a:pPr>
            <a:r>
              <a:rPr lang="en-CA" baseline="0" dirty="0" smtClean="0"/>
              <a:t>Interoperability refers to the fact that EHR need to be accessible to multiple different health professionals across multiple health settings such that everyone involved in the individual’s care can document and communicate their assessment and actions</a:t>
            </a:r>
          </a:p>
          <a:p>
            <a:pPr>
              <a:buFont typeface="Arial" pitchFamily="34" charset="0"/>
              <a:buChar char="•"/>
            </a:pPr>
            <a:r>
              <a:rPr lang="en-CA" baseline="0" dirty="0" smtClean="0"/>
              <a:t>Without interoperability, the health care team members are not able to communicate with each other through the EHR, and the whole point of having one place for all of the individual’s health care data is lost</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7</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smtClean="0"/>
              <a:t>There are multiple advantages of having electronic health records:</a:t>
            </a:r>
          </a:p>
          <a:p>
            <a:pPr marL="231366" indent="-231366">
              <a:buFont typeface="+mj-lt"/>
              <a:buAutoNum type="arabicPeriod"/>
            </a:pPr>
            <a:r>
              <a:rPr lang="en-CA" dirty="0" smtClean="0"/>
              <a:t>Legibility</a:t>
            </a:r>
          </a:p>
          <a:p>
            <a:pPr marL="231366" indent="-231366"/>
            <a:r>
              <a:rPr lang="en-CA" dirty="0" smtClean="0"/>
              <a:t>-unlike</a:t>
            </a:r>
            <a:r>
              <a:rPr lang="en-CA" baseline="0" dirty="0" smtClean="0"/>
              <a:t> hardcopy records, electronic health records do not depend on an individual’s hand-writing or signature to be readable</a:t>
            </a:r>
          </a:p>
          <a:p>
            <a:pPr marL="231366" indent="-231366"/>
            <a:r>
              <a:rPr lang="en-CA" baseline="0" dirty="0" smtClean="0"/>
              <a:t>-this can be especially important in situations where medication names differ by one or two letters (e.g. “antacid” and “</a:t>
            </a:r>
            <a:r>
              <a:rPr lang="en-CA" baseline="0" dirty="0" err="1" smtClean="0"/>
              <a:t>atacand</a:t>
            </a:r>
            <a:r>
              <a:rPr lang="en-CA" baseline="0" dirty="0" smtClean="0"/>
              <a:t>”)</a:t>
            </a:r>
          </a:p>
          <a:p>
            <a:pPr marL="231366" indent="-231366"/>
            <a:endParaRPr lang="en-CA" baseline="0" dirty="0" smtClean="0"/>
          </a:p>
          <a:p>
            <a:pPr marL="231366" indent="-231366">
              <a:buFont typeface="+mj-lt"/>
              <a:buAutoNum type="arabicPeriod" startAt="2"/>
            </a:pPr>
            <a:r>
              <a:rPr lang="en-CA" dirty="0" smtClean="0"/>
              <a:t>Availability</a:t>
            </a:r>
          </a:p>
          <a:p>
            <a:pPr marL="231366" indent="-231366"/>
            <a:r>
              <a:rPr lang="en-CA" dirty="0" smtClean="0"/>
              <a:t>-hardcopy charts may not be time effective – for example, two health</a:t>
            </a:r>
            <a:r>
              <a:rPr lang="en-CA" baseline="0" dirty="0" smtClean="0"/>
              <a:t> care professionals could easily need the same chart at the same time OR a chart sent with a patient to imaging for a test may return to the floor without their chart, OR a chart may be returned to the wrong place and cause a nurse (or other health care professional) to waste time in trying to locate the chart, etc.</a:t>
            </a:r>
            <a:endParaRPr lang="en-CA" dirty="0" smtClean="0"/>
          </a:p>
          <a:p>
            <a:pPr marL="231366" indent="-231366">
              <a:buFont typeface="+mj-lt"/>
              <a:buAutoNum type="arabicPeriod" startAt="2"/>
            </a:pPr>
            <a:endParaRPr lang="en-CA" dirty="0" smtClean="0"/>
          </a:p>
          <a:p>
            <a:pPr marL="231366" indent="-231366">
              <a:buFont typeface="+mj-lt"/>
              <a:buAutoNum type="arabicPeriod" startAt="3"/>
            </a:pPr>
            <a:r>
              <a:rPr lang="en-CA" dirty="0" smtClean="0"/>
              <a:t>Improved</a:t>
            </a:r>
            <a:r>
              <a:rPr lang="en-CA" baseline="0" dirty="0" smtClean="0"/>
              <a:t> patient safety</a:t>
            </a:r>
          </a:p>
          <a:p>
            <a:pPr marL="231366" indent="-231366"/>
            <a:r>
              <a:rPr lang="en-CA" baseline="0" dirty="0" smtClean="0"/>
              <a:t>-for example, electronic charts complete with a patient’s/client’s allergies may alert health care professionals trying to prescribe or administer a contra-indicated mediation</a:t>
            </a:r>
          </a:p>
          <a:p>
            <a:pPr marL="231366" indent="-231366"/>
            <a:endParaRPr lang="en-CA" baseline="0" dirty="0" smtClean="0"/>
          </a:p>
          <a:p>
            <a:pPr marL="231366" indent="-231366"/>
            <a:r>
              <a:rPr lang="en-CA" baseline="0" dirty="0" smtClean="0"/>
              <a:t>4.  Ease of updating</a:t>
            </a:r>
          </a:p>
          <a:p>
            <a:pPr marL="231366" indent="-231366"/>
            <a:r>
              <a:rPr lang="en-CA" baseline="0" dirty="0" smtClean="0"/>
              <a:t>-because of the electronic nature of EHRs, all health professionals have instant access to any added information</a:t>
            </a:r>
          </a:p>
          <a:p>
            <a:pPr marL="231366" indent="-231366"/>
            <a:r>
              <a:rPr lang="en-CA" baseline="0" dirty="0" smtClean="0"/>
              <a:t>-for example, if a respiratory therapist suggests that an individuals needs to be switched from oxygen via nasal prongs to oxygen via a face mask, all other health professionals can see this information as soon as it is entered</a:t>
            </a:r>
          </a:p>
          <a:p>
            <a:pPr marL="231366" indent="-231366"/>
            <a:endParaRPr lang="en-CA" baseline="0" dirty="0" smtClean="0"/>
          </a:p>
          <a:p>
            <a:pPr marL="231366" indent="-231366">
              <a:buFont typeface="+mj-lt"/>
              <a:buAutoNum type="arabicPeriod" startAt="5"/>
            </a:pPr>
            <a:r>
              <a:rPr lang="en-CA" baseline="0" dirty="0" smtClean="0"/>
              <a:t>Storage</a:t>
            </a:r>
          </a:p>
          <a:p>
            <a:pPr marL="231366" indent="-231366"/>
            <a:r>
              <a:rPr lang="en-CA" baseline="0" dirty="0" smtClean="0"/>
              <a:t>-EHRs prevent large quantities of papers from having to be stored, sent with clients/patients if they move or are sent to another facility, and prevent papers from potentially becoming lost</a:t>
            </a:r>
          </a:p>
          <a:p>
            <a:pPr marL="231366" indent="-231366"/>
            <a:endParaRPr lang="en-CA" baseline="0" dirty="0" smtClean="0"/>
          </a:p>
          <a:p>
            <a:pPr marL="231366" indent="-231366"/>
            <a:r>
              <a:rPr lang="en-CA" baseline="0" dirty="0" smtClean="0"/>
              <a:t>*Ask:  What are some other advantages that you can think of?</a:t>
            </a:r>
          </a:p>
          <a:p>
            <a:pPr marL="231366" indent="-231366"/>
            <a:r>
              <a:rPr lang="en-CA" baseline="0" dirty="0" smtClean="0"/>
              <a:t>-allowing for easy trending of patient/client data (e.g. Weight, blood pressure, etc.)</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8</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366" indent="-231366">
              <a:buAutoNum type="arabicPeriod"/>
            </a:pPr>
            <a:r>
              <a:rPr lang="en-CA" dirty="0" smtClean="0"/>
              <a:t>Cost</a:t>
            </a:r>
          </a:p>
          <a:p>
            <a:pPr marL="231366" indent="-231366"/>
            <a:r>
              <a:rPr lang="en-CA" dirty="0" smtClean="0"/>
              <a:t>-between 2001 and 2009, the Canadian federal government has spent approximately 1.2 billion dollars</a:t>
            </a:r>
            <a:r>
              <a:rPr lang="en-CA" baseline="0" dirty="0" smtClean="0"/>
              <a:t> on this initiative, and it is still underway</a:t>
            </a:r>
          </a:p>
          <a:p>
            <a:pPr marL="231366" indent="-231366"/>
            <a:r>
              <a:rPr lang="en-CA" baseline="0" dirty="0" smtClean="0"/>
              <a:t>-once in place, EHRs are estimated to save 6 billion dollars per year</a:t>
            </a:r>
          </a:p>
          <a:p>
            <a:pPr marL="231366" indent="-231366"/>
            <a:endParaRPr lang="en-CA" baseline="0" dirty="0" smtClean="0"/>
          </a:p>
          <a:p>
            <a:pPr marL="231366" indent="-231366">
              <a:buAutoNum type="arabicPeriod" startAt="2"/>
            </a:pPr>
            <a:r>
              <a:rPr lang="en-CA" baseline="0" dirty="0" smtClean="0"/>
              <a:t>Collaboration</a:t>
            </a:r>
          </a:p>
          <a:p>
            <a:pPr marL="231366" indent="-231366"/>
            <a:r>
              <a:rPr lang="en-CA" baseline="0" dirty="0" smtClean="0"/>
              <a:t>-in order to design an effective electronic health record, expertise is needed in clinical, technological, organization, and ethical areas to name a few</a:t>
            </a:r>
          </a:p>
          <a:p>
            <a:pPr marL="231366" indent="-231366"/>
            <a:endParaRPr lang="en-CA" baseline="0" dirty="0" smtClean="0"/>
          </a:p>
          <a:p>
            <a:pPr marL="231366" indent="-231366">
              <a:buAutoNum type="arabicPeriod" startAt="3"/>
            </a:pPr>
            <a:r>
              <a:rPr lang="en-CA" baseline="0" dirty="0" smtClean="0"/>
              <a:t>Protecting privacy</a:t>
            </a:r>
          </a:p>
          <a:p>
            <a:pPr marL="231366" indent="-231366"/>
            <a:r>
              <a:rPr lang="en-CA" baseline="0" dirty="0" smtClean="0"/>
              <a:t>-each province is at different stages in implementing EHRs</a:t>
            </a:r>
          </a:p>
          <a:p>
            <a:pPr marL="231366" indent="-231366"/>
            <a:r>
              <a:rPr lang="en-CA" baseline="0" dirty="0" smtClean="0"/>
              <a:t>-Manitoba’s EHR, for example, requires users to login and has a built-in audit trail and protection to prevent unauthorized users from accessing an individual’s health information; there is also work underway with regards to maintaining confidentiality while accessing EHRs on mobile devices</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9</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464">
              <a:defRPr/>
            </a:pPr>
            <a:r>
              <a:rPr lang="en-CA" dirty="0" smtClean="0"/>
              <a:t>This is sample of what a basic EHR might look like</a:t>
            </a:r>
          </a:p>
        </p:txBody>
      </p:sp>
      <p:sp>
        <p:nvSpPr>
          <p:cNvPr id="4" name="Slide Number Placeholder 3"/>
          <p:cNvSpPr>
            <a:spLocks noGrp="1"/>
          </p:cNvSpPr>
          <p:nvPr>
            <p:ph type="sldNum" sz="quarter" idx="10"/>
          </p:nvPr>
        </p:nvSpPr>
        <p:spPr/>
        <p:txBody>
          <a:bodyPr/>
          <a:lstStyle/>
          <a:p>
            <a:fld id="{BF5B121C-0F05-48DA-9773-A81D4534354E}" type="slidenum">
              <a:rPr lang="en-CA" smtClean="0"/>
              <a:pPr/>
              <a:t>11</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Having interoperable EHRs allows for nurses to interact with health professionals across single organizations and</a:t>
            </a:r>
            <a:r>
              <a:rPr lang="en-CA" baseline="0" dirty="0" smtClean="0"/>
              <a:t> health care systems</a:t>
            </a:r>
            <a:endParaRPr lang="en-CA" dirty="0" smtClean="0"/>
          </a:p>
          <a:p>
            <a:pPr>
              <a:buFont typeface="Arial" pitchFamily="34" charset="0"/>
              <a:buChar char="•"/>
            </a:pPr>
            <a:r>
              <a:rPr lang="en-CA" dirty="0" smtClean="0"/>
              <a:t>Documentation</a:t>
            </a:r>
            <a:r>
              <a:rPr lang="en-CA" baseline="0" dirty="0" smtClean="0"/>
              <a:t> of nursing interventions and outcomes adds visibility to nurses and demonstrates the value in what nurses do and allows for studying of which interventions are effective and which may be ineffective in achieving desired outcomes</a:t>
            </a:r>
          </a:p>
          <a:p>
            <a:pPr>
              <a:buFont typeface="Arial" pitchFamily="34" charset="0"/>
              <a:buChar char="•"/>
            </a:pPr>
            <a:endParaRPr lang="en-CA" baseline="0" dirty="0" smtClean="0"/>
          </a:p>
          <a:p>
            <a:pPr>
              <a:buFont typeface="Arial" pitchFamily="34" charset="0"/>
              <a:buChar char="•"/>
            </a:pPr>
            <a:r>
              <a:rPr lang="en-CA" baseline="0" dirty="0" smtClean="0"/>
              <a:t>Nurses across Canada and the globe need to be able to communicate with each other and with other health professionals in a clear way – standardized terminologies facilitate this communication</a:t>
            </a:r>
          </a:p>
        </p:txBody>
      </p:sp>
      <p:sp>
        <p:nvSpPr>
          <p:cNvPr id="4" name="Slide Number Placeholder 3"/>
          <p:cNvSpPr>
            <a:spLocks noGrp="1"/>
          </p:cNvSpPr>
          <p:nvPr>
            <p:ph type="sldNum" sz="quarter" idx="10"/>
          </p:nvPr>
        </p:nvSpPr>
        <p:spPr/>
        <p:txBody>
          <a:bodyPr/>
          <a:lstStyle/>
          <a:p>
            <a:fld id="{BF5B121C-0F05-48DA-9773-A81D4534354E}" type="slidenum">
              <a:rPr lang="en-CA" smtClean="0"/>
              <a:pPr/>
              <a:t>12</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Medical</a:t>
            </a:r>
            <a:r>
              <a:rPr lang="en-CA" baseline="0" dirty="0" smtClean="0"/>
              <a:t> emergencies:  EHRs allow emergency room health care professionals to access vital information such as current medications, chronic diseases, and allergies that allow for faster and informed diagnostic and treatment decisions</a:t>
            </a:r>
          </a:p>
          <a:p>
            <a:pPr>
              <a:buFont typeface="Arial" pitchFamily="34" charset="0"/>
              <a:buChar char="•"/>
            </a:pPr>
            <a:r>
              <a:rPr lang="en-CA" baseline="0" dirty="0" smtClean="0"/>
              <a:t>Monitoring and management:  EHRs allow health care professionals to track and trend information such as blood pressure across time which can aide in deciding whether current treatment is effective</a:t>
            </a:r>
          </a:p>
          <a:p>
            <a:pPr>
              <a:buFont typeface="Arial" pitchFamily="34" charset="0"/>
              <a:buChar char="•"/>
            </a:pPr>
            <a:r>
              <a:rPr lang="en-CA" baseline="0" dirty="0" smtClean="0"/>
              <a:t>Wait times:  patients/clients are able to learn about wait-times at different facilities and have their health information easily shared with other facilities</a:t>
            </a:r>
          </a:p>
          <a:p>
            <a:pPr>
              <a:buFont typeface="Arial" pitchFamily="34" charset="0"/>
              <a:buChar char="•"/>
            </a:pPr>
            <a:r>
              <a:rPr lang="en-CA" baseline="0" dirty="0" smtClean="0"/>
              <a:t>Avoiding repetition:  having access to a patient’s/client’s health record prevents unnecessary testing as recent test information is available – this reduces both health care costs and risks to the patient/client</a:t>
            </a:r>
          </a:p>
          <a:p>
            <a:pPr>
              <a:buFont typeface="Arial" pitchFamily="34" charset="0"/>
              <a:buChar char="•"/>
            </a:pPr>
            <a:r>
              <a:rPr lang="en-CA" baseline="0" dirty="0" smtClean="0"/>
              <a:t>Diagnosis &amp; treatment:  EHRs allow for consultation and collaboration with health professionals at multiple sites</a:t>
            </a:r>
          </a:p>
          <a:p>
            <a:pPr>
              <a:buFont typeface="Arial" pitchFamily="34" charset="0"/>
              <a:buChar char="•"/>
            </a:pPr>
            <a:r>
              <a:rPr lang="en-CA" baseline="0" dirty="0" smtClean="0"/>
              <a:t>Access for rural groups:  use telecommunications and EHRs allows for consultation and follow-up with specialists without the patient/client having to drive to an urban centre</a:t>
            </a:r>
            <a:endParaRPr lang="en-CA" dirty="0"/>
          </a:p>
        </p:txBody>
      </p:sp>
      <p:sp>
        <p:nvSpPr>
          <p:cNvPr id="4" name="Slide Number Placeholder 3"/>
          <p:cNvSpPr>
            <a:spLocks noGrp="1"/>
          </p:cNvSpPr>
          <p:nvPr>
            <p:ph type="sldNum" sz="quarter" idx="10"/>
          </p:nvPr>
        </p:nvSpPr>
        <p:spPr/>
        <p:txBody>
          <a:bodyPr/>
          <a:lstStyle/>
          <a:p>
            <a:fld id="{871FB55B-3ECF-4949-9E13-9E23D6CF5FB7}" type="slidenum">
              <a:rPr lang="en-CA" smtClean="0"/>
              <a:pPr/>
              <a:t>13</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D63B408-9C7A-4FF8-8B5F-ABD15C4F7251}" type="datetime1">
              <a:rPr lang="en-CA" smtClean="0"/>
              <a:pPr/>
              <a:t>09/12/2013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257FC3-DEF1-45B1-A7DF-E0AD59BA70FF}"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673E3FF-33CF-480B-84D1-64E119FC6979}" type="datetime1">
              <a:rPr lang="en-CA" smtClean="0"/>
              <a:pPr/>
              <a:t>09/12/2013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257FC3-DEF1-45B1-A7DF-E0AD59BA70FF}"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EA6EB37-CAD7-48E9-801F-C3DB9D93F91C}" type="datetime1">
              <a:rPr lang="en-CA" smtClean="0"/>
              <a:pPr/>
              <a:t>09/12/2013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257FC3-DEF1-45B1-A7DF-E0AD59BA70FF}"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5A2AA0A-77E1-4381-A8B8-4DCF19B88541}" type="datetime1">
              <a:rPr lang="en-CA" smtClean="0"/>
              <a:pPr/>
              <a:t>09/12/2013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257FC3-DEF1-45B1-A7DF-E0AD59BA70FF}"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FA393-7098-4F13-BFEE-A399C0A54770}" type="datetime1">
              <a:rPr lang="en-CA" smtClean="0"/>
              <a:pPr/>
              <a:t>09/12/2013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257FC3-DEF1-45B1-A7DF-E0AD59BA70FF}"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A988D29-757A-46D1-9574-84D387D836EA}" type="datetime1">
              <a:rPr lang="en-CA" smtClean="0"/>
              <a:pPr/>
              <a:t>09/12/2013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2257FC3-DEF1-45B1-A7DF-E0AD59BA70FF}"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07571DB-5EEF-4743-9A64-D83E22EF83D2}" type="datetime1">
              <a:rPr lang="en-CA" smtClean="0"/>
              <a:pPr/>
              <a:t>09/12/2013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2257FC3-DEF1-45B1-A7DF-E0AD59BA70FF}"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19C7BE0-B83C-445D-98E5-04BB65BF58C7}" type="datetime1">
              <a:rPr lang="en-CA" smtClean="0"/>
              <a:pPr/>
              <a:t>09/12/2013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2257FC3-DEF1-45B1-A7DF-E0AD59BA70FF}"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59180-F229-4F09-963F-B4A52FA3E97B}" type="datetime1">
              <a:rPr lang="en-CA" smtClean="0"/>
              <a:pPr/>
              <a:t>09/12/2013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2257FC3-DEF1-45B1-A7DF-E0AD59BA70FF}"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D2248-E3CA-40E3-B666-529598C15E32}" type="datetime1">
              <a:rPr lang="en-CA" smtClean="0"/>
              <a:pPr/>
              <a:t>09/12/2013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2257FC3-DEF1-45B1-A7DF-E0AD59BA70FF}"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5CF0B-F5D2-42FF-A1C5-C884B84148CB}" type="datetime1">
              <a:rPr lang="en-CA" smtClean="0"/>
              <a:pPr/>
              <a:t>09/12/2013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2257FC3-DEF1-45B1-A7DF-E0AD59BA70FF}"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37392-03F4-4390-B895-6181E2434C93}" type="datetime1">
              <a:rPr lang="en-CA" smtClean="0"/>
              <a:pPr/>
              <a:t>09/12/2013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57FC3-DEF1-45B1-A7DF-E0AD59BA70FF}" type="slidenum">
              <a:rPr lang="en-CA" smtClean="0"/>
              <a:pPr/>
              <a:t>‹#›</a:t>
            </a:fld>
            <a:endParaRPr lang="en-CA"/>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7" y="6165304"/>
            <a:ext cx="1709250" cy="6926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infoway-inforoute.ca/index.php/progress-in-canada/knowing-is-better/knowing-is-better-for-clinicians/benefits-to-clinician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pwc.com/ca/virtualcare" TargetMode="External"/><Relationship Id="rId5" Type="http://schemas.openxmlformats.org/officeDocument/2006/relationships/hyperlink" Target="https://www.infoway-inforoute.ca/.../83-canada-health-infoway-s-10-year-" TargetMode="External"/><Relationship Id="rId4" Type="http://schemas.openxmlformats.org/officeDocument/2006/relationships/hyperlink" Target="http://www.oag-bvg.gc.ca/internet/docs/parl_oag_201004_07_e.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Ella\AppData\Local\Microsoft\Windows\Temporary Internet Files\Content.IE5\YZX191UO\MP90043072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3068960"/>
            <a:ext cx="9144000" cy="3789040"/>
          </a:xfrm>
        </p:spPr>
        <p:txBody>
          <a:bodyPr>
            <a:normAutofit fontScale="90000"/>
          </a:bodyPr>
          <a:lstStyle/>
          <a:p>
            <a:pPr algn="l"/>
            <a:r>
              <a:rPr lang="en-CA" sz="5400" b="1" dirty="0" smtClean="0"/>
              <a:t/>
            </a:r>
            <a:br>
              <a:rPr lang="en-CA" sz="5400" b="1" dirty="0" smtClean="0"/>
            </a:br>
            <a:r>
              <a:rPr lang="en-CA" sz="5400" b="1" dirty="0" smtClean="0"/>
              <a:t/>
            </a:r>
            <a:br>
              <a:rPr lang="en-CA" sz="5400" b="1" dirty="0" smtClean="0"/>
            </a:br>
            <a:r>
              <a:rPr lang="en-CA" sz="5400" b="1" dirty="0" smtClean="0"/>
              <a:t> Information  and Communication </a:t>
            </a:r>
            <a:br>
              <a:rPr lang="en-CA" sz="5400" b="1" dirty="0" smtClean="0"/>
            </a:br>
            <a:r>
              <a:rPr lang="en-CA" sz="5400" b="1" dirty="0" smtClean="0"/>
              <a:t>Technologies in Nursing:  </a:t>
            </a:r>
            <a:r>
              <a:rPr lang="en-CA" sz="5400" b="1" dirty="0" smtClean="0">
                <a:solidFill>
                  <a:srgbClr val="143740"/>
                </a:solidFill>
              </a:rPr>
              <a:t>Types, Uses, &amp; Benefits    							</a:t>
            </a:r>
            <a:br>
              <a:rPr lang="en-CA" sz="5400" b="1" dirty="0" smtClean="0">
                <a:solidFill>
                  <a:srgbClr val="143740"/>
                </a:solidFill>
              </a:rPr>
            </a:br>
            <a:endParaRPr lang="en-CA" sz="5400" b="1" dirty="0"/>
          </a:p>
        </p:txBody>
      </p:sp>
      <p:sp>
        <p:nvSpPr>
          <p:cNvPr id="12" name="Slide Number Placeholder 11"/>
          <p:cNvSpPr>
            <a:spLocks noGrp="1"/>
          </p:cNvSpPr>
          <p:nvPr>
            <p:ph type="sldNum" sz="quarter" idx="12"/>
          </p:nvPr>
        </p:nvSpPr>
        <p:spPr/>
        <p:txBody>
          <a:bodyPr/>
          <a:lstStyle/>
          <a:p>
            <a:fld id="{F2257FC3-DEF1-45B1-A7DF-E0AD59BA70FF}" type="slidenum">
              <a:rPr lang="en-CA" smtClean="0"/>
              <a:pPr/>
              <a:t>1</a:t>
            </a:fld>
            <a:endParaRPr lang="en-C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EHRs in Canada</a:t>
            </a:r>
            <a:endParaRPr lang="en-CA" dirty="0"/>
          </a:p>
        </p:txBody>
      </p:sp>
      <p:sp>
        <p:nvSpPr>
          <p:cNvPr id="3" name="Content Placeholder 2"/>
          <p:cNvSpPr>
            <a:spLocks noGrp="1"/>
          </p:cNvSpPr>
          <p:nvPr>
            <p:ph idx="1"/>
          </p:nvPr>
        </p:nvSpPr>
        <p:spPr/>
        <p:txBody>
          <a:bodyPr/>
          <a:lstStyle/>
          <a:p>
            <a:r>
              <a:rPr lang="en-CA" dirty="0" smtClean="0"/>
              <a:t>Show video available at: http://www.youtube.com/watch?v=b74_jcyqkM4</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10</a:t>
            </a:fld>
            <a:endParaRPr lang="en-CA"/>
          </a:p>
        </p:txBody>
      </p:sp>
    </p:spTree>
    <p:extLst>
      <p:ext uri="{BB962C8B-B14F-4D97-AF65-F5344CB8AC3E}">
        <p14:creationId xmlns:p14="http://schemas.microsoft.com/office/powerpoint/2010/main" val="4213126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7BFC8F-96C8-4FD3-A828-234E02AD8ACB}" type="slidenum">
              <a:rPr lang="en-CA" smtClean="0"/>
              <a:pPr/>
              <a:t>11</a:t>
            </a:fld>
            <a:endParaRPr lang="en-CA"/>
          </a:p>
        </p:txBody>
      </p:sp>
      <p:pic>
        <p:nvPicPr>
          <p:cNvPr id="2050" name="Picture 2" descr="C:\Users\Ella\AppData\Local\Microsoft\Windows\Temporary Internet Files\Content.IE5\2WEQ7BR7\MC900432626[1].png"/>
          <p:cNvPicPr>
            <a:picLocks noChangeAspect="1" noChangeArrowheads="1"/>
          </p:cNvPicPr>
          <p:nvPr/>
        </p:nvPicPr>
        <p:blipFill>
          <a:blip r:embed="rId3" cstate="print"/>
          <a:srcRect/>
          <a:stretch>
            <a:fillRect/>
          </a:stretch>
        </p:blipFill>
        <p:spPr bwMode="auto">
          <a:xfrm>
            <a:off x="1331640" y="548680"/>
            <a:ext cx="1512168" cy="1440160"/>
          </a:xfrm>
          <a:prstGeom prst="rect">
            <a:avLst/>
          </a:prstGeom>
          <a:noFill/>
          <a:ln>
            <a:solidFill>
              <a:schemeClr val="tx1"/>
            </a:solidFill>
          </a:ln>
        </p:spPr>
      </p:pic>
      <p:sp>
        <p:nvSpPr>
          <p:cNvPr id="7" name="TextBox 6"/>
          <p:cNvSpPr txBox="1"/>
          <p:nvPr/>
        </p:nvSpPr>
        <p:spPr>
          <a:xfrm>
            <a:off x="179512" y="188640"/>
            <a:ext cx="1152128" cy="369332"/>
          </a:xfrm>
          <a:prstGeom prst="rect">
            <a:avLst/>
          </a:prstGeom>
          <a:noFill/>
          <a:ln>
            <a:solidFill>
              <a:schemeClr val="tx1"/>
            </a:solidFill>
          </a:ln>
        </p:spPr>
        <p:txBody>
          <a:bodyPr wrap="square" rtlCol="0">
            <a:spAutoFit/>
          </a:bodyPr>
          <a:lstStyle/>
          <a:p>
            <a:pPr algn="ctr"/>
            <a:r>
              <a:rPr lang="en-CA" b="1" dirty="0" smtClean="0"/>
              <a:t>Help</a:t>
            </a:r>
            <a:endParaRPr lang="en-CA" b="1" dirty="0"/>
          </a:p>
        </p:txBody>
      </p:sp>
      <p:sp>
        <p:nvSpPr>
          <p:cNvPr id="8" name="TextBox 7"/>
          <p:cNvSpPr txBox="1"/>
          <p:nvPr/>
        </p:nvSpPr>
        <p:spPr>
          <a:xfrm>
            <a:off x="1331640" y="188640"/>
            <a:ext cx="2808312" cy="369332"/>
          </a:xfrm>
          <a:prstGeom prst="rect">
            <a:avLst/>
          </a:prstGeom>
          <a:noFill/>
          <a:ln>
            <a:solidFill>
              <a:schemeClr val="tx1"/>
            </a:solidFill>
          </a:ln>
        </p:spPr>
        <p:txBody>
          <a:bodyPr wrap="square" rtlCol="0">
            <a:spAutoFit/>
          </a:bodyPr>
          <a:lstStyle/>
          <a:p>
            <a:pPr algn="ctr"/>
            <a:r>
              <a:rPr lang="en-CA" b="1" dirty="0" smtClean="0"/>
              <a:t>Patient Details</a:t>
            </a:r>
            <a:endParaRPr lang="en-CA" b="1" dirty="0"/>
          </a:p>
        </p:txBody>
      </p:sp>
      <p:sp>
        <p:nvSpPr>
          <p:cNvPr id="9" name="TextBox 8"/>
          <p:cNvSpPr txBox="1"/>
          <p:nvPr/>
        </p:nvSpPr>
        <p:spPr>
          <a:xfrm>
            <a:off x="4139952" y="188640"/>
            <a:ext cx="4752528" cy="369332"/>
          </a:xfrm>
          <a:prstGeom prst="rect">
            <a:avLst/>
          </a:prstGeom>
          <a:noFill/>
          <a:ln>
            <a:solidFill>
              <a:schemeClr val="tx1"/>
            </a:solidFill>
          </a:ln>
        </p:spPr>
        <p:txBody>
          <a:bodyPr wrap="square" rtlCol="0">
            <a:spAutoFit/>
          </a:bodyPr>
          <a:lstStyle/>
          <a:p>
            <a:pPr algn="ctr"/>
            <a:r>
              <a:rPr lang="en-CA" b="1" dirty="0" smtClean="0"/>
              <a:t>GP Details</a:t>
            </a:r>
            <a:endParaRPr lang="en-CA" b="1" dirty="0"/>
          </a:p>
        </p:txBody>
      </p:sp>
      <p:sp>
        <p:nvSpPr>
          <p:cNvPr id="10" name="TextBox 9"/>
          <p:cNvSpPr txBox="1"/>
          <p:nvPr/>
        </p:nvSpPr>
        <p:spPr>
          <a:xfrm>
            <a:off x="179512" y="548681"/>
            <a:ext cx="1152128" cy="2308324"/>
          </a:xfrm>
          <a:prstGeom prst="rect">
            <a:avLst/>
          </a:prstGeom>
          <a:noFill/>
          <a:ln>
            <a:solidFill>
              <a:schemeClr val="tx1"/>
            </a:solidFill>
          </a:ln>
        </p:spPr>
        <p:txBody>
          <a:bodyPr wrap="square" rtlCol="0">
            <a:spAutoFit/>
          </a:bodyPr>
          <a:lstStyle/>
          <a:p>
            <a:pPr algn="ctr"/>
            <a:r>
              <a:rPr lang="en-CA" dirty="0" smtClean="0"/>
              <a:t>Logout</a:t>
            </a:r>
          </a:p>
          <a:p>
            <a:pPr algn="ctr"/>
            <a:endParaRPr lang="en-CA" dirty="0" smtClean="0"/>
          </a:p>
          <a:p>
            <a:pPr algn="ctr"/>
            <a:endParaRPr lang="en-CA" dirty="0" smtClean="0"/>
          </a:p>
          <a:p>
            <a:pPr algn="ctr"/>
            <a:endParaRPr lang="en-CA" dirty="0" smtClean="0"/>
          </a:p>
          <a:p>
            <a:pPr algn="ctr"/>
            <a:endParaRPr lang="en-CA" dirty="0" smtClean="0"/>
          </a:p>
          <a:p>
            <a:pPr algn="ctr"/>
            <a:endParaRPr lang="en-CA" dirty="0" smtClean="0"/>
          </a:p>
          <a:p>
            <a:pPr algn="ctr"/>
            <a:endParaRPr lang="en-CA" dirty="0" smtClean="0"/>
          </a:p>
          <a:p>
            <a:pPr algn="ctr"/>
            <a:endParaRPr lang="en-CA" dirty="0"/>
          </a:p>
        </p:txBody>
      </p:sp>
      <p:sp>
        <p:nvSpPr>
          <p:cNvPr id="11" name="TextBox 10"/>
          <p:cNvSpPr txBox="1"/>
          <p:nvPr/>
        </p:nvSpPr>
        <p:spPr>
          <a:xfrm>
            <a:off x="179512" y="2852936"/>
            <a:ext cx="1152128" cy="2323713"/>
          </a:xfrm>
          <a:prstGeom prst="rect">
            <a:avLst/>
          </a:prstGeom>
          <a:noFill/>
          <a:ln>
            <a:solidFill>
              <a:schemeClr val="tx1"/>
            </a:solidFill>
          </a:ln>
        </p:spPr>
        <p:txBody>
          <a:bodyPr wrap="square" rtlCol="0">
            <a:spAutoFit/>
          </a:bodyPr>
          <a:lstStyle/>
          <a:p>
            <a:pPr algn="ctr"/>
            <a:r>
              <a:rPr lang="en-CA" sz="1500" b="1" dirty="0" smtClean="0"/>
              <a:t>Patient Record:</a:t>
            </a:r>
          </a:p>
          <a:p>
            <a:pPr algn="ctr"/>
            <a:r>
              <a:rPr lang="en-CA" sz="1500" dirty="0" smtClean="0"/>
              <a:t>Lab Results</a:t>
            </a:r>
          </a:p>
          <a:p>
            <a:pPr algn="ctr"/>
            <a:r>
              <a:rPr lang="en-CA" sz="1500" dirty="0" smtClean="0"/>
              <a:t>Diagnostics</a:t>
            </a:r>
          </a:p>
          <a:p>
            <a:pPr algn="ctr"/>
            <a:r>
              <a:rPr lang="en-CA" sz="1500" dirty="0" smtClean="0"/>
              <a:t>Images</a:t>
            </a:r>
          </a:p>
          <a:p>
            <a:pPr algn="ctr"/>
            <a:r>
              <a:rPr lang="en-CA" sz="1500" dirty="0" smtClean="0"/>
              <a:t>Details</a:t>
            </a:r>
          </a:p>
          <a:p>
            <a:pPr algn="ctr"/>
            <a:r>
              <a:rPr lang="en-CA" sz="1500" dirty="0" smtClean="0"/>
              <a:t>Notes</a:t>
            </a:r>
          </a:p>
          <a:p>
            <a:pPr algn="ctr"/>
            <a:endParaRPr lang="en-CA" dirty="0" smtClean="0"/>
          </a:p>
          <a:p>
            <a:pPr algn="ctr"/>
            <a:endParaRPr lang="en-CA" sz="200" dirty="0" smtClean="0"/>
          </a:p>
          <a:p>
            <a:pPr algn="ctr"/>
            <a:endParaRPr lang="en-CA" sz="200" dirty="0" smtClean="0"/>
          </a:p>
          <a:p>
            <a:pPr algn="ctr"/>
            <a:endParaRPr lang="en-CA" sz="200" dirty="0" smtClean="0"/>
          </a:p>
          <a:p>
            <a:pPr algn="ctr"/>
            <a:endParaRPr lang="en-CA" sz="200" dirty="0" smtClean="0"/>
          </a:p>
          <a:p>
            <a:pPr algn="ctr"/>
            <a:endParaRPr lang="en-CA" sz="200" dirty="0" smtClean="0"/>
          </a:p>
          <a:p>
            <a:pPr algn="ctr"/>
            <a:endParaRPr lang="en-CA" sz="200" dirty="0" smtClean="0"/>
          </a:p>
          <a:p>
            <a:pPr algn="ctr"/>
            <a:endParaRPr lang="en-CA" sz="200" dirty="0" smtClean="0"/>
          </a:p>
          <a:p>
            <a:pPr algn="ctr"/>
            <a:endParaRPr lang="en-CA" sz="200" dirty="0" smtClean="0"/>
          </a:p>
          <a:p>
            <a:pPr algn="ctr"/>
            <a:endParaRPr lang="en-CA" sz="200" dirty="0" smtClean="0"/>
          </a:p>
          <a:p>
            <a:pPr algn="ctr"/>
            <a:endParaRPr lang="en-CA" sz="200" dirty="0" smtClean="0"/>
          </a:p>
          <a:p>
            <a:pPr algn="ctr"/>
            <a:endParaRPr lang="en-CA" sz="200" dirty="0" smtClean="0"/>
          </a:p>
        </p:txBody>
      </p:sp>
      <p:sp>
        <p:nvSpPr>
          <p:cNvPr id="12" name="Rectangle 11"/>
          <p:cNvSpPr/>
          <p:nvPr/>
        </p:nvSpPr>
        <p:spPr>
          <a:xfrm>
            <a:off x="179512" y="5157192"/>
            <a:ext cx="1152128" cy="93610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1331640" y="548680"/>
            <a:ext cx="2808312" cy="3077766"/>
          </a:xfrm>
          <a:prstGeom prst="rect">
            <a:avLst/>
          </a:prstGeom>
          <a:noFill/>
          <a:ln>
            <a:solidFill>
              <a:schemeClr val="tx1"/>
            </a:solidFill>
          </a:ln>
        </p:spPr>
        <p:txBody>
          <a:bodyPr wrap="square" rtlCol="0">
            <a:spAutoFit/>
          </a:bodyPr>
          <a:lstStyle/>
          <a:p>
            <a:r>
              <a:rPr lang="en-CA" dirty="0" smtClean="0"/>
              <a:t>		</a:t>
            </a:r>
          </a:p>
          <a:p>
            <a:r>
              <a:rPr lang="en-CA" dirty="0" smtClean="0"/>
              <a:t>		1</a:t>
            </a:r>
            <a:r>
              <a:rPr lang="en-CA" sz="1700" dirty="0" smtClean="0"/>
              <a:t>234567</a:t>
            </a:r>
          </a:p>
          <a:p>
            <a:r>
              <a:rPr lang="en-CA" sz="1700" dirty="0" smtClean="0"/>
              <a:t>		Smith, </a:t>
            </a:r>
          </a:p>
          <a:p>
            <a:r>
              <a:rPr lang="en-CA" sz="1700" dirty="0" smtClean="0"/>
              <a:t>		Carolyn</a:t>
            </a:r>
          </a:p>
          <a:p>
            <a:endParaRPr lang="en-CA" sz="1700" dirty="0" smtClean="0"/>
          </a:p>
          <a:p>
            <a:endParaRPr lang="en-CA" sz="1700" dirty="0" smtClean="0"/>
          </a:p>
          <a:p>
            <a:r>
              <a:rPr lang="en-CA" sz="1500" b="1" dirty="0" smtClean="0"/>
              <a:t>Sex:  </a:t>
            </a:r>
            <a:r>
              <a:rPr lang="en-CA" sz="1500" dirty="0" smtClean="0"/>
              <a:t>Female</a:t>
            </a:r>
          </a:p>
          <a:p>
            <a:r>
              <a:rPr lang="en-CA" sz="1500" b="1" dirty="0" smtClean="0"/>
              <a:t>DOB: </a:t>
            </a:r>
            <a:r>
              <a:rPr lang="en-CA" sz="1500" dirty="0" smtClean="0"/>
              <a:t>01/May/1946</a:t>
            </a:r>
          </a:p>
          <a:p>
            <a:r>
              <a:rPr lang="en-CA" sz="1500" b="1" dirty="0" smtClean="0"/>
              <a:t>Next of Kin:</a:t>
            </a:r>
            <a:r>
              <a:rPr lang="en-CA" sz="1500" dirty="0" smtClean="0"/>
              <a:t>  John Smith</a:t>
            </a:r>
          </a:p>
          <a:p>
            <a:r>
              <a:rPr lang="en-CA" sz="1500" b="1" dirty="0" smtClean="0"/>
              <a:t>Phone:  </a:t>
            </a:r>
            <a:r>
              <a:rPr lang="en-CA" sz="1500" dirty="0" smtClean="0"/>
              <a:t>365-423-9007</a:t>
            </a:r>
          </a:p>
          <a:p>
            <a:r>
              <a:rPr lang="en-CA" sz="1500" b="1" dirty="0" smtClean="0"/>
              <a:t>Address:</a:t>
            </a:r>
            <a:r>
              <a:rPr lang="en-CA" sz="1500" dirty="0" smtClean="0"/>
              <a:t>  19 Provincial Rd.</a:t>
            </a:r>
          </a:p>
          <a:p>
            <a:r>
              <a:rPr lang="en-CA" sz="1500" dirty="0" smtClean="0"/>
              <a:t>Edmonton, AB, T6M 1R7</a:t>
            </a:r>
            <a:endParaRPr lang="en-CA" sz="1500" dirty="0"/>
          </a:p>
        </p:txBody>
      </p:sp>
      <p:sp>
        <p:nvSpPr>
          <p:cNvPr id="15" name="TextBox 14"/>
          <p:cNvSpPr txBox="1"/>
          <p:nvPr/>
        </p:nvSpPr>
        <p:spPr>
          <a:xfrm>
            <a:off x="1331640" y="3645024"/>
            <a:ext cx="2808312" cy="1292662"/>
          </a:xfrm>
          <a:prstGeom prst="rect">
            <a:avLst/>
          </a:prstGeom>
          <a:noFill/>
          <a:ln>
            <a:solidFill>
              <a:schemeClr val="tx1"/>
            </a:solidFill>
          </a:ln>
        </p:spPr>
        <p:txBody>
          <a:bodyPr wrap="square" rtlCol="0">
            <a:spAutoFit/>
          </a:bodyPr>
          <a:lstStyle/>
          <a:p>
            <a:r>
              <a:rPr lang="en-CA" sz="1500" b="1" dirty="0" smtClean="0"/>
              <a:t>Alerts:</a:t>
            </a:r>
          </a:p>
          <a:p>
            <a:r>
              <a:rPr lang="en-CA" sz="1500" dirty="0" smtClean="0"/>
              <a:t>Allergy – Sulfa drugs</a:t>
            </a:r>
          </a:p>
          <a:p>
            <a:r>
              <a:rPr lang="en-CA" sz="1500" dirty="0" smtClean="0"/>
              <a:t>Pap smear due</a:t>
            </a:r>
          </a:p>
          <a:p>
            <a:r>
              <a:rPr lang="en-CA" sz="1500" dirty="0" err="1" smtClean="0"/>
              <a:t>AtC</a:t>
            </a:r>
            <a:r>
              <a:rPr lang="en-CA" sz="1500" dirty="0" smtClean="0"/>
              <a:t> above target</a:t>
            </a:r>
          </a:p>
          <a:p>
            <a:endParaRPr lang="en-CA" b="1" dirty="0"/>
          </a:p>
        </p:txBody>
      </p:sp>
      <p:sp>
        <p:nvSpPr>
          <p:cNvPr id="17" name="TextBox 16"/>
          <p:cNvSpPr txBox="1"/>
          <p:nvPr/>
        </p:nvSpPr>
        <p:spPr>
          <a:xfrm>
            <a:off x="4139952" y="548680"/>
            <a:ext cx="4752528" cy="553998"/>
          </a:xfrm>
          <a:prstGeom prst="rect">
            <a:avLst/>
          </a:prstGeom>
          <a:noFill/>
          <a:ln>
            <a:solidFill>
              <a:schemeClr val="tx1"/>
            </a:solidFill>
          </a:ln>
        </p:spPr>
        <p:txBody>
          <a:bodyPr wrap="square" rtlCol="0">
            <a:spAutoFit/>
          </a:bodyPr>
          <a:lstStyle/>
          <a:p>
            <a:r>
              <a:rPr lang="en-CA" sz="1500" b="1" dirty="0" smtClean="0"/>
              <a:t>Name:</a:t>
            </a:r>
            <a:r>
              <a:rPr lang="en-CA" sz="1500" dirty="0" smtClean="0"/>
              <a:t>  Jones, Evans	</a:t>
            </a:r>
            <a:r>
              <a:rPr lang="en-CA" sz="1500" b="1" dirty="0" smtClean="0"/>
              <a:t>Phone:</a:t>
            </a:r>
            <a:r>
              <a:rPr lang="en-CA" sz="1500" dirty="0" smtClean="0"/>
              <a:t>  365-423-9886</a:t>
            </a:r>
          </a:p>
          <a:p>
            <a:r>
              <a:rPr lang="en-CA" sz="1500" b="1" dirty="0" smtClean="0"/>
              <a:t>Address:</a:t>
            </a:r>
            <a:r>
              <a:rPr lang="en-CA" sz="1500" dirty="0" smtClean="0"/>
              <a:t>  11 Terrance Ave, Edmonton, AB, T6M 1N5</a:t>
            </a:r>
            <a:endParaRPr lang="en-CA" sz="1500" b="1" dirty="0"/>
          </a:p>
        </p:txBody>
      </p:sp>
      <p:sp>
        <p:nvSpPr>
          <p:cNvPr id="18" name="TextBox 17"/>
          <p:cNvSpPr txBox="1"/>
          <p:nvPr/>
        </p:nvSpPr>
        <p:spPr>
          <a:xfrm>
            <a:off x="4139952" y="1124744"/>
            <a:ext cx="4752528" cy="369332"/>
          </a:xfrm>
          <a:prstGeom prst="rect">
            <a:avLst/>
          </a:prstGeom>
          <a:noFill/>
          <a:ln>
            <a:solidFill>
              <a:schemeClr val="tx1"/>
            </a:solidFill>
          </a:ln>
        </p:spPr>
        <p:txBody>
          <a:bodyPr wrap="square" rtlCol="0">
            <a:spAutoFit/>
          </a:bodyPr>
          <a:lstStyle/>
          <a:p>
            <a:pPr algn="ctr"/>
            <a:r>
              <a:rPr lang="en-CA" b="1" dirty="0" smtClean="0"/>
              <a:t>Other Health Care Providers</a:t>
            </a:r>
            <a:endParaRPr lang="en-CA" b="1" dirty="0"/>
          </a:p>
        </p:txBody>
      </p:sp>
      <p:sp>
        <p:nvSpPr>
          <p:cNvPr id="16" name="TextBox 15"/>
          <p:cNvSpPr txBox="1"/>
          <p:nvPr/>
        </p:nvSpPr>
        <p:spPr>
          <a:xfrm>
            <a:off x="1331640" y="4941168"/>
            <a:ext cx="2808312" cy="1708160"/>
          </a:xfrm>
          <a:prstGeom prst="rect">
            <a:avLst/>
          </a:prstGeom>
          <a:noFill/>
          <a:ln>
            <a:solidFill>
              <a:schemeClr val="tx1"/>
            </a:solidFill>
          </a:ln>
        </p:spPr>
        <p:txBody>
          <a:bodyPr wrap="square" rtlCol="0">
            <a:spAutoFit/>
          </a:bodyPr>
          <a:lstStyle/>
          <a:p>
            <a:r>
              <a:rPr lang="en-CA" sz="1500" b="1" u="sng" dirty="0" smtClean="0"/>
              <a:t>Diagnoses (Date)  	Status</a:t>
            </a:r>
          </a:p>
          <a:p>
            <a:r>
              <a:rPr lang="en-CA" sz="1500" dirty="0" smtClean="0"/>
              <a:t>Hypertension (1989)   On-going</a:t>
            </a:r>
          </a:p>
          <a:p>
            <a:r>
              <a:rPr lang="en-CA" sz="1500" dirty="0" smtClean="0"/>
              <a:t>Diabetes (1996)            On-going</a:t>
            </a:r>
          </a:p>
          <a:p>
            <a:r>
              <a:rPr lang="en-CA" sz="1500" dirty="0" smtClean="0"/>
              <a:t>C-section (1967)           Resolved</a:t>
            </a:r>
          </a:p>
          <a:p>
            <a:endParaRPr lang="en-CA" sz="1500" dirty="0" smtClean="0"/>
          </a:p>
          <a:p>
            <a:r>
              <a:rPr lang="en-CA" sz="1500" dirty="0" smtClean="0"/>
              <a:t>	</a:t>
            </a:r>
          </a:p>
          <a:p>
            <a:endParaRPr lang="en-CA" sz="1500" dirty="0"/>
          </a:p>
        </p:txBody>
      </p:sp>
      <p:sp>
        <p:nvSpPr>
          <p:cNvPr id="20" name="TextBox 19"/>
          <p:cNvSpPr txBox="1"/>
          <p:nvPr/>
        </p:nvSpPr>
        <p:spPr>
          <a:xfrm>
            <a:off x="4139952" y="1484784"/>
            <a:ext cx="4752528" cy="1308050"/>
          </a:xfrm>
          <a:prstGeom prst="rect">
            <a:avLst/>
          </a:prstGeom>
          <a:noFill/>
          <a:ln>
            <a:solidFill>
              <a:schemeClr val="tx1"/>
            </a:solidFill>
          </a:ln>
        </p:spPr>
        <p:txBody>
          <a:bodyPr wrap="square" rtlCol="0">
            <a:spAutoFit/>
          </a:bodyPr>
          <a:lstStyle/>
          <a:p>
            <a:r>
              <a:rPr lang="en-CA" sz="1500" b="1" u="sng" dirty="0" smtClean="0"/>
              <a:t>Name	                  Specialty         Contact              Access</a:t>
            </a:r>
          </a:p>
          <a:p>
            <a:r>
              <a:rPr lang="en-CA" sz="1500" dirty="0" smtClean="0"/>
              <a:t>Diaz, Ellen	                 Cardiology	 365-423-5545        Y</a:t>
            </a:r>
          </a:p>
          <a:p>
            <a:r>
              <a:rPr lang="en-CA" sz="1500" dirty="0" smtClean="0"/>
              <a:t>McDonald, Janice       RN	 365-423-9886        Y</a:t>
            </a:r>
          </a:p>
          <a:p>
            <a:r>
              <a:rPr lang="en-CA" sz="1500" dirty="0" smtClean="0"/>
              <a:t>Cohen, Richard           Dermatology   365-423-5123        Y</a:t>
            </a:r>
          </a:p>
          <a:p>
            <a:endParaRPr lang="en-CA" sz="1500" dirty="0" smtClean="0"/>
          </a:p>
          <a:p>
            <a:endParaRPr lang="en-CA" sz="200" dirty="0" smtClean="0"/>
          </a:p>
          <a:p>
            <a:endParaRPr lang="en-CA" sz="200" dirty="0"/>
          </a:p>
        </p:txBody>
      </p:sp>
      <p:sp>
        <p:nvSpPr>
          <p:cNvPr id="21" name="TextBox 20"/>
          <p:cNvSpPr txBox="1"/>
          <p:nvPr/>
        </p:nvSpPr>
        <p:spPr>
          <a:xfrm>
            <a:off x="4139952" y="2996953"/>
            <a:ext cx="4752528" cy="369332"/>
          </a:xfrm>
          <a:prstGeom prst="rect">
            <a:avLst/>
          </a:prstGeom>
          <a:noFill/>
          <a:ln>
            <a:solidFill>
              <a:schemeClr val="tx1"/>
            </a:solidFill>
          </a:ln>
        </p:spPr>
        <p:txBody>
          <a:bodyPr wrap="square" rtlCol="0">
            <a:spAutoFit/>
          </a:bodyPr>
          <a:lstStyle/>
          <a:p>
            <a:pPr algn="ctr"/>
            <a:r>
              <a:rPr lang="en-CA" b="1" dirty="0" smtClean="0"/>
              <a:t>Medications</a:t>
            </a:r>
            <a:endParaRPr lang="en-CA" dirty="0"/>
          </a:p>
        </p:txBody>
      </p:sp>
      <p:sp>
        <p:nvSpPr>
          <p:cNvPr id="22" name="TextBox 21"/>
          <p:cNvSpPr txBox="1"/>
          <p:nvPr/>
        </p:nvSpPr>
        <p:spPr>
          <a:xfrm>
            <a:off x="4139952" y="3356992"/>
            <a:ext cx="4752528" cy="1600438"/>
          </a:xfrm>
          <a:prstGeom prst="rect">
            <a:avLst/>
          </a:prstGeom>
          <a:noFill/>
          <a:ln>
            <a:solidFill>
              <a:schemeClr val="tx1"/>
            </a:solidFill>
          </a:ln>
        </p:spPr>
        <p:txBody>
          <a:bodyPr wrap="square" rtlCol="0">
            <a:spAutoFit/>
          </a:bodyPr>
          <a:lstStyle/>
          <a:p>
            <a:r>
              <a:rPr lang="en-CA" sz="1500" b="1" u="sng" dirty="0" smtClean="0"/>
              <a:t>Name		           Started                Last Filled</a:t>
            </a:r>
          </a:p>
          <a:p>
            <a:r>
              <a:rPr lang="en-CA" sz="1500" dirty="0" err="1" smtClean="0"/>
              <a:t>Hydrochlorothazide</a:t>
            </a:r>
            <a:r>
              <a:rPr lang="en-CA" sz="1500" dirty="0" smtClean="0"/>
              <a:t> 25 mg       12/1989             01/2013</a:t>
            </a:r>
          </a:p>
          <a:p>
            <a:r>
              <a:rPr lang="en-CA" sz="1500" dirty="0" err="1" smtClean="0"/>
              <a:t>Glyburide</a:t>
            </a:r>
            <a:r>
              <a:rPr lang="en-CA" sz="1500" dirty="0" smtClean="0"/>
              <a:t> 5 mg	             06/1996            12/2012</a:t>
            </a:r>
          </a:p>
          <a:p>
            <a:r>
              <a:rPr lang="en-CA" sz="1500" dirty="0" err="1" smtClean="0"/>
              <a:t>Metformin</a:t>
            </a:r>
            <a:r>
              <a:rPr lang="en-CA" sz="1500" dirty="0" smtClean="0"/>
              <a:t> 500 mg	             12/1996             12/2012</a:t>
            </a:r>
          </a:p>
          <a:p>
            <a:r>
              <a:rPr lang="en-CA" sz="1500" dirty="0" err="1" smtClean="0"/>
              <a:t>Cloxacillin</a:t>
            </a:r>
            <a:r>
              <a:rPr lang="en-CA" sz="1500" dirty="0" smtClean="0"/>
              <a:t>  500 mg	            discontinued</a:t>
            </a:r>
          </a:p>
          <a:p>
            <a:r>
              <a:rPr lang="en-CA" sz="1500" dirty="0" smtClean="0"/>
              <a:t>	</a:t>
            </a:r>
            <a:endParaRPr lang="en-CA" sz="600" dirty="0" smtClean="0"/>
          </a:p>
          <a:p>
            <a:endParaRPr lang="en-CA" sz="800" dirty="0" smtClean="0"/>
          </a:p>
        </p:txBody>
      </p:sp>
      <p:sp>
        <p:nvSpPr>
          <p:cNvPr id="2" name="Rectangle 1"/>
          <p:cNvSpPr/>
          <p:nvPr/>
        </p:nvSpPr>
        <p:spPr>
          <a:xfrm>
            <a:off x="0" y="6120681"/>
            <a:ext cx="169168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p:cNvSpPr txBox="1"/>
          <p:nvPr/>
        </p:nvSpPr>
        <p:spPr>
          <a:xfrm>
            <a:off x="4139952" y="4941168"/>
            <a:ext cx="4752528" cy="369332"/>
          </a:xfrm>
          <a:prstGeom prst="rect">
            <a:avLst/>
          </a:prstGeom>
          <a:noFill/>
          <a:ln>
            <a:solidFill>
              <a:schemeClr val="tx1"/>
            </a:solidFill>
          </a:ln>
        </p:spPr>
        <p:txBody>
          <a:bodyPr wrap="square" rtlCol="0">
            <a:spAutoFit/>
          </a:bodyPr>
          <a:lstStyle/>
          <a:p>
            <a:pPr algn="ctr"/>
            <a:r>
              <a:rPr lang="en-CA" b="1" dirty="0" smtClean="0"/>
              <a:t>Encounter History</a:t>
            </a:r>
            <a:endParaRPr lang="en-CA" b="1" dirty="0"/>
          </a:p>
        </p:txBody>
      </p:sp>
      <p:sp>
        <p:nvSpPr>
          <p:cNvPr id="24" name="TextBox 23"/>
          <p:cNvSpPr txBox="1"/>
          <p:nvPr/>
        </p:nvSpPr>
        <p:spPr>
          <a:xfrm>
            <a:off x="4139952" y="5301208"/>
            <a:ext cx="4752528" cy="1354217"/>
          </a:xfrm>
          <a:prstGeom prst="rect">
            <a:avLst/>
          </a:prstGeom>
          <a:noFill/>
          <a:ln>
            <a:solidFill>
              <a:schemeClr val="tx1"/>
            </a:solidFill>
          </a:ln>
        </p:spPr>
        <p:txBody>
          <a:bodyPr wrap="square" rtlCol="0">
            <a:spAutoFit/>
          </a:bodyPr>
          <a:lstStyle/>
          <a:p>
            <a:r>
              <a:rPr lang="en-CA" sz="1500" b="1" u="sng" dirty="0" smtClean="0"/>
              <a:t>Name	Specialty	          Facility	Reason</a:t>
            </a:r>
          </a:p>
          <a:p>
            <a:r>
              <a:rPr lang="en-CA" sz="1500" dirty="0" smtClean="0"/>
              <a:t>Jones, E	GP	           	             annual physical</a:t>
            </a:r>
          </a:p>
          <a:p>
            <a:r>
              <a:rPr lang="en-CA" sz="1500" dirty="0" smtClean="0"/>
              <a:t>Cohen, R	Dermatology         Skin clinic      mole removal</a:t>
            </a:r>
          </a:p>
          <a:p>
            <a:r>
              <a:rPr lang="en-CA" sz="1500" dirty="0" err="1" smtClean="0"/>
              <a:t>McDonald,J</a:t>
            </a:r>
            <a:r>
              <a:rPr lang="en-CA" sz="1500" dirty="0" smtClean="0"/>
              <a:t> RN		             DM teaching</a:t>
            </a:r>
          </a:p>
          <a:p>
            <a:endParaRPr lang="en-CA" sz="600" dirty="0" smtClean="0"/>
          </a:p>
          <a:p>
            <a:endParaRPr lang="en-CA" sz="200" dirty="0" smtClean="0"/>
          </a:p>
          <a:p>
            <a:endParaRPr lang="en-CA" sz="200" dirty="0" smtClean="0"/>
          </a:p>
          <a:p>
            <a:endParaRPr lang="en-CA" sz="200" dirty="0" smtClean="0"/>
          </a:p>
          <a:p>
            <a:endParaRPr lang="en-CA" sz="400" dirty="0" smtClean="0"/>
          </a:p>
          <a:p>
            <a:endParaRPr lang="en-CA" sz="600" dirty="0" smtClean="0"/>
          </a:p>
        </p:txBody>
      </p:sp>
    </p:spTree>
    <p:extLst>
      <p:ext uri="{BB962C8B-B14F-4D97-AF65-F5344CB8AC3E}">
        <p14:creationId xmlns:p14="http://schemas.microsoft.com/office/powerpoint/2010/main" val="4044645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Nursing Opportunities with EHRs </a:t>
            </a:r>
            <a:r>
              <a:rPr lang="en-CA" sz="1200" dirty="0" smtClean="0"/>
              <a:t>5</a:t>
            </a:r>
            <a:endParaRPr lang="en-CA" sz="1200" dirty="0"/>
          </a:p>
        </p:txBody>
      </p:sp>
      <p:sp>
        <p:nvSpPr>
          <p:cNvPr id="3" name="Content Placeholder 2"/>
          <p:cNvSpPr>
            <a:spLocks noGrp="1"/>
          </p:cNvSpPr>
          <p:nvPr>
            <p:ph idx="1"/>
          </p:nvPr>
        </p:nvSpPr>
        <p:spPr/>
        <p:txBody>
          <a:bodyPr>
            <a:normAutofit fontScale="92500"/>
          </a:bodyPr>
          <a:lstStyle/>
          <a:p>
            <a:r>
              <a:rPr lang="en-CA" dirty="0" smtClean="0"/>
              <a:t>EHRs provide nurses with an opportunity to:</a:t>
            </a:r>
          </a:p>
          <a:p>
            <a:pPr lvl="1"/>
            <a:r>
              <a:rPr lang="en-CA" dirty="0" smtClean="0"/>
              <a:t>Work with other health professionals towards optimal, collaborative patient/client care, and </a:t>
            </a:r>
          </a:p>
          <a:p>
            <a:pPr lvl="1">
              <a:buNone/>
            </a:pPr>
            <a:endParaRPr lang="en-CA" dirty="0" smtClean="0"/>
          </a:p>
          <a:p>
            <a:pPr lvl="1"/>
            <a:r>
              <a:rPr lang="en-CA" dirty="0" smtClean="0"/>
              <a:t>Systematically document their interventions and the resulting outcomes</a:t>
            </a:r>
          </a:p>
          <a:p>
            <a:endParaRPr lang="en-CA" dirty="0" smtClean="0"/>
          </a:p>
          <a:p>
            <a:r>
              <a:rPr lang="en-CA" dirty="0" smtClean="0"/>
              <a:t>In order to do this, nurses need to use standardized nursing and clinical terminologies</a:t>
            </a:r>
          </a:p>
          <a:p>
            <a:endParaRPr lang="en-CA" dirty="0" smtClean="0"/>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12</a:t>
            </a:fld>
            <a:endParaRPr lang="en-CA"/>
          </a:p>
        </p:txBody>
      </p:sp>
    </p:spTree>
    <p:extLst>
      <p:ext uri="{BB962C8B-B14F-4D97-AF65-F5344CB8AC3E}">
        <p14:creationId xmlns:p14="http://schemas.microsoft.com/office/powerpoint/2010/main" val="311555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lla\AppData\Local\Microsoft\Windows\Temporary Internet Files\Content.IE5\2WEQ7BR7\MP900430865[1].jpg"/>
          <p:cNvPicPr>
            <a:picLocks noChangeAspect="1" noChangeArrowheads="1"/>
          </p:cNvPicPr>
          <p:nvPr/>
        </p:nvPicPr>
        <p:blipFill>
          <a:blip r:embed="rId3" cstate="print"/>
          <a:srcRect l="7340" t="3801"/>
          <a:stretch>
            <a:fillRect/>
          </a:stretch>
        </p:blipFill>
        <p:spPr bwMode="auto">
          <a:xfrm>
            <a:off x="5508104" y="3212976"/>
            <a:ext cx="3635897" cy="3645024"/>
          </a:xfrm>
          <a:prstGeom prst="rect">
            <a:avLst/>
          </a:prstGeom>
          <a:noFill/>
        </p:spPr>
      </p:pic>
      <p:sp>
        <p:nvSpPr>
          <p:cNvPr id="2" name="Title 1"/>
          <p:cNvSpPr>
            <a:spLocks noGrp="1"/>
          </p:cNvSpPr>
          <p:nvPr>
            <p:ph type="title"/>
          </p:nvPr>
        </p:nvSpPr>
        <p:spPr/>
        <p:txBody>
          <a:bodyPr>
            <a:normAutofit/>
          </a:bodyPr>
          <a:lstStyle/>
          <a:p>
            <a:r>
              <a:rPr lang="en-CA" dirty="0" smtClean="0"/>
              <a:t>Patient/Client Benefits with EHRs </a:t>
            </a:r>
            <a:r>
              <a:rPr lang="en-CA" sz="1300" dirty="0" smtClean="0"/>
              <a:t>5-6</a:t>
            </a:r>
            <a:endParaRPr lang="en-CA" sz="1300" dirty="0"/>
          </a:p>
        </p:txBody>
      </p:sp>
      <p:sp>
        <p:nvSpPr>
          <p:cNvPr id="3" name="Content Placeholder 2"/>
          <p:cNvSpPr>
            <a:spLocks noGrp="1"/>
          </p:cNvSpPr>
          <p:nvPr>
            <p:ph idx="1"/>
          </p:nvPr>
        </p:nvSpPr>
        <p:spPr>
          <a:xfrm>
            <a:off x="395536" y="1412776"/>
            <a:ext cx="8291264" cy="4896544"/>
          </a:xfrm>
        </p:spPr>
        <p:txBody>
          <a:bodyPr>
            <a:noAutofit/>
          </a:bodyPr>
          <a:lstStyle/>
          <a:p>
            <a:r>
              <a:rPr lang="en-CA" sz="2400" dirty="0" smtClean="0"/>
              <a:t>care during medical emergencies</a:t>
            </a:r>
          </a:p>
          <a:p>
            <a:r>
              <a:rPr lang="en-CA" sz="2400" dirty="0" smtClean="0"/>
              <a:t>monitoring and management of chronic diseases</a:t>
            </a:r>
          </a:p>
          <a:p>
            <a:r>
              <a:rPr lang="en-CA" sz="2400" dirty="0" smtClean="0"/>
              <a:t>wait times for diagnostic, screening or treatment procedures</a:t>
            </a:r>
          </a:p>
          <a:p>
            <a:r>
              <a:rPr lang="en-CA" sz="2400" dirty="0" smtClean="0"/>
              <a:t>use of diagnostic or screening results with reduced unnecessary repetition</a:t>
            </a:r>
          </a:p>
          <a:p>
            <a:r>
              <a:rPr lang="en-CA" sz="2400" dirty="0" smtClean="0"/>
              <a:t>diagnosis and treatment with</a:t>
            </a:r>
            <a:br>
              <a:rPr lang="en-CA" sz="2400" dirty="0" smtClean="0"/>
            </a:br>
            <a:r>
              <a:rPr lang="en-CA" sz="2400" dirty="0" smtClean="0"/>
              <a:t>information sharing</a:t>
            </a:r>
          </a:p>
          <a:p>
            <a:r>
              <a:rPr lang="en-CA" sz="2400" dirty="0" smtClean="0"/>
              <a:t>access for rural groups</a:t>
            </a:r>
            <a:endParaRPr lang="en-CA" sz="2400" dirty="0"/>
          </a:p>
        </p:txBody>
      </p:sp>
      <p:sp>
        <p:nvSpPr>
          <p:cNvPr id="5" name="Slide Number Placeholder 4"/>
          <p:cNvSpPr>
            <a:spLocks noGrp="1"/>
          </p:cNvSpPr>
          <p:nvPr>
            <p:ph type="sldNum" sz="quarter" idx="12"/>
          </p:nvPr>
        </p:nvSpPr>
        <p:spPr/>
        <p:txBody>
          <a:bodyPr/>
          <a:lstStyle/>
          <a:p>
            <a:fld id="{F2257FC3-DEF1-45B1-A7DF-E0AD59BA70FF}" type="slidenum">
              <a:rPr lang="en-CA" smtClean="0"/>
              <a:pPr/>
              <a:t>13</a:t>
            </a:fld>
            <a:endParaRPr lang="en-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buNone/>
            </a:pPr>
            <a:endParaRPr lang="en-CA" sz="2600" dirty="0" smtClean="0"/>
          </a:p>
          <a:p>
            <a:pPr lvl="1">
              <a:buNone/>
            </a:pPr>
            <a:r>
              <a:rPr lang="en-CA" sz="2600" dirty="0" smtClean="0"/>
              <a:t>*Show videos on Canada Health </a:t>
            </a:r>
            <a:r>
              <a:rPr lang="en-CA" sz="2600" dirty="0" err="1" smtClean="0"/>
              <a:t>Infoway</a:t>
            </a:r>
            <a:r>
              <a:rPr lang="en-CA" sz="2600" dirty="0" smtClean="0"/>
              <a:t> website:</a:t>
            </a:r>
          </a:p>
          <a:p>
            <a:pPr lvl="1">
              <a:buNone/>
            </a:pPr>
            <a:r>
              <a:rPr lang="en-CA" sz="2600" dirty="0" smtClean="0"/>
              <a:t>https://www.infoway-inforoute.ca/index.php/progress-in-canada/knowing-is-better/knowing-is-better-for-canadians/knowing-the-benefits</a:t>
            </a:r>
          </a:p>
          <a:p>
            <a:endParaRPr lang="en-CA" dirty="0" smtClean="0"/>
          </a:p>
          <a:p>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14</a:t>
            </a:fld>
            <a:endParaRPr lang="en-C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CA" dirty="0" smtClean="0"/>
              <a:t>Let’s Play ‘Jeopardy’</a:t>
            </a:r>
            <a:endParaRPr lang="en-CA" dirty="0"/>
          </a:p>
        </p:txBody>
      </p:sp>
      <p:sp>
        <p:nvSpPr>
          <p:cNvPr id="3" name="Content Placeholder 2"/>
          <p:cNvSpPr>
            <a:spLocks noGrp="1"/>
          </p:cNvSpPr>
          <p:nvPr>
            <p:ph idx="1"/>
          </p:nvPr>
        </p:nvSpPr>
        <p:spPr>
          <a:xfrm>
            <a:off x="3635896" y="1600200"/>
            <a:ext cx="5050904" cy="4997152"/>
          </a:xfrm>
        </p:spPr>
        <p:txBody>
          <a:bodyPr>
            <a:normAutofit fontScale="92500" lnSpcReduction="20000"/>
          </a:bodyPr>
          <a:lstStyle/>
          <a:p>
            <a:pPr algn="ctr">
              <a:buNone/>
            </a:pPr>
            <a:r>
              <a:rPr lang="en-CA" dirty="0" smtClean="0"/>
              <a:t>Possible questions include:</a:t>
            </a:r>
          </a:p>
          <a:p>
            <a:pPr algn="ctr">
              <a:buNone/>
            </a:pPr>
            <a:endParaRPr lang="en-CA" dirty="0" smtClean="0"/>
          </a:p>
          <a:p>
            <a:pPr algn="ctr">
              <a:buNone/>
            </a:pPr>
            <a:r>
              <a:rPr lang="en-CA" dirty="0" smtClean="0"/>
              <a:t>“What is an EMR/Point-of-Care System?”</a:t>
            </a:r>
          </a:p>
          <a:p>
            <a:pPr algn="ctr">
              <a:buNone/>
            </a:pPr>
            <a:endParaRPr lang="en-CA" dirty="0" smtClean="0"/>
          </a:p>
          <a:p>
            <a:pPr algn="ctr">
              <a:buNone/>
            </a:pPr>
            <a:r>
              <a:rPr lang="en-CA" dirty="0" smtClean="0"/>
              <a:t>Or</a:t>
            </a:r>
          </a:p>
          <a:p>
            <a:pPr algn="ctr">
              <a:buNone/>
            </a:pPr>
            <a:endParaRPr lang="en-CA" dirty="0" smtClean="0"/>
          </a:p>
          <a:p>
            <a:pPr algn="ctr">
              <a:buNone/>
            </a:pPr>
            <a:r>
              <a:rPr lang="en-CA" dirty="0" smtClean="0"/>
              <a:t>“What is an EHR?”</a:t>
            </a:r>
          </a:p>
          <a:p>
            <a:pPr algn="ctr">
              <a:buNone/>
            </a:pPr>
            <a:endParaRPr lang="en-CA" dirty="0" smtClean="0"/>
          </a:p>
          <a:p>
            <a:pPr algn="ctr">
              <a:buNone/>
            </a:pPr>
            <a:endParaRPr lang="en-CA" dirty="0" smtClean="0"/>
          </a:p>
          <a:p>
            <a:pPr algn="ctr">
              <a:buNone/>
            </a:pPr>
            <a:r>
              <a:rPr lang="en-CA" sz="1400" dirty="0" smtClean="0"/>
              <a:t>*adapted from Canada Health </a:t>
            </a:r>
            <a:r>
              <a:rPr lang="en-CA" sz="1400" dirty="0" err="1" smtClean="0"/>
              <a:t>Infoway</a:t>
            </a:r>
            <a:r>
              <a:rPr lang="en-CA" sz="1400" dirty="0" smtClean="0"/>
              <a:t> Jeopardy Quiz: EMR or EHR?</a:t>
            </a:r>
          </a:p>
        </p:txBody>
      </p:sp>
      <p:sp>
        <p:nvSpPr>
          <p:cNvPr id="4" name="Slide Number Placeholder 3"/>
          <p:cNvSpPr>
            <a:spLocks noGrp="1"/>
          </p:cNvSpPr>
          <p:nvPr>
            <p:ph type="sldNum" sz="quarter" idx="12"/>
          </p:nvPr>
        </p:nvSpPr>
        <p:spPr/>
        <p:txBody>
          <a:bodyPr/>
          <a:lstStyle/>
          <a:p>
            <a:fld id="{F2257FC3-DEF1-45B1-A7DF-E0AD59BA70FF}" type="slidenum">
              <a:rPr lang="en-CA" smtClean="0"/>
              <a:pPr/>
              <a:t>15</a:t>
            </a:fld>
            <a:endParaRPr lang="en-CA"/>
          </a:p>
        </p:txBody>
      </p:sp>
      <p:pic>
        <p:nvPicPr>
          <p:cNvPr id="11266" name="Picture 2" descr="C:\Users\Ella\AppData\Local\Microsoft\Windows\Temporary Internet Files\Content.IE5\1FQD7ZC5\MP900401828[1].jpg"/>
          <p:cNvPicPr>
            <a:picLocks noChangeAspect="1" noChangeArrowheads="1"/>
          </p:cNvPicPr>
          <p:nvPr/>
        </p:nvPicPr>
        <p:blipFill>
          <a:blip r:embed="rId3" cstate="print"/>
          <a:srcRect/>
          <a:stretch>
            <a:fillRect/>
          </a:stretch>
        </p:blipFill>
        <p:spPr bwMode="auto">
          <a:xfrm>
            <a:off x="0" y="0"/>
            <a:ext cx="3635896"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lla\AppData\Local\Microsoft\Windows\Temporary Internet Files\Content.IE5\684XRW24\MP900398831[1].jpg"/>
          <p:cNvPicPr>
            <a:picLocks noChangeAspect="1" noChangeArrowheads="1"/>
          </p:cNvPicPr>
          <p:nvPr/>
        </p:nvPicPr>
        <p:blipFill>
          <a:blip r:embed="rId3" cstate="print"/>
          <a:srcRect/>
          <a:stretch>
            <a:fillRect/>
          </a:stretch>
        </p:blipFill>
        <p:spPr bwMode="auto">
          <a:xfrm>
            <a:off x="0" y="2708920"/>
            <a:ext cx="6529220" cy="4149080"/>
          </a:xfrm>
          <a:prstGeom prst="rect">
            <a:avLst/>
          </a:prstGeom>
          <a:noFill/>
        </p:spPr>
      </p:pic>
      <p:sp>
        <p:nvSpPr>
          <p:cNvPr id="3" name="Content Placeholder 2"/>
          <p:cNvSpPr>
            <a:spLocks noGrp="1"/>
          </p:cNvSpPr>
          <p:nvPr>
            <p:ph idx="1"/>
          </p:nvPr>
        </p:nvSpPr>
        <p:spPr>
          <a:xfrm>
            <a:off x="323528" y="260648"/>
            <a:ext cx="8363272" cy="6264696"/>
          </a:xfrm>
        </p:spPr>
        <p:txBody>
          <a:bodyPr>
            <a:normAutofit fontScale="62500" lnSpcReduction="20000"/>
          </a:bodyPr>
          <a:lstStyle/>
          <a:p>
            <a:pPr marL="514350" indent="-514350">
              <a:buFont typeface="+mj-lt"/>
              <a:buAutoNum type="arabicPeriod"/>
            </a:pPr>
            <a:r>
              <a:rPr lang="en-CA" sz="4400" b="1" dirty="0" smtClean="0"/>
              <a:t>I can only see the medications prescribed in my facility for this client/patient.</a:t>
            </a:r>
          </a:p>
          <a:p>
            <a:pPr marL="514350" indent="-514350">
              <a:buFont typeface="+mj-lt"/>
              <a:buAutoNum type="arabicPeriod"/>
            </a:pPr>
            <a:endParaRPr lang="en-CA" sz="4400" b="1" dirty="0" smtClean="0"/>
          </a:p>
          <a:p>
            <a:pPr marL="514350" indent="-514350">
              <a:buFont typeface="+mj-lt"/>
              <a:buAutoNum type="arabicPeriod"/>
            </a:pPr>
            <a:r>
              <a:rPr lang="en-CA" sz="4400" b="1" dirty="0" smtClean="0"/>
              <a:t>I can see the laboratory test results ordered by my acute care facility and those ordered at the patient’s/client’s primary care facility.</a:t>
            </a:r>
          </a:p>
          <a:p>
            <a:pPr marL="514350" indent="-514350">
              <a:buFont typeface="+mj-lt"/>
              <a:buAutoNum type="arabicPeriod"/>
            </a:pPr>
            <a:endParaRPr lang="en-CA" sz="4400" b="1" dirty="0" smtClean="0"/>
          </a:p>
          <a:p>
            <a:pPr marL="514350" indent="-514350">
              <a:buFont typeface="+mj-lt"/>
              <a:buAutoNum type="arabicPeriod"/>
            </a:pPr>
            <a:r>
              <a:rPr lang="en-CA" sz="4400" b="1" dirty="0" smtClean="0"/>
              <a:t>I see the condition and problem lists from all the clinicians in the patient’s/client’s circle of care.</a:t>
            </a:r>
          </a:p>
          <a:p>
            <a:pPr marL="514350" indent="-514350">
              <a:buFont typeface="+mj-lt"/>
              <a:buAutoNum type="arabicPeriod"/>
            </a:pPr>
            <a:endParaRPr lang="en-CA" sz="4400" b="1" dirty="0" smtClean="0"/>
          </a:p>
          <a:p>
            <a:pPr marL="514350" indent="-514350">
              <a:buFont typeface="+mj-lt"/>
              <a:buAutoNum type="arabicPeriod"/>
            </a:pPr>
            <a:r>
              <a:rPr lang="en-CA" sz="4400" b="1" dirty="0" smtClean="0"/>
              <a:t>I can view my clinical notes for all encounters the 			patient has had with me as a nurse.</a:t>
            </a:r>
          </a:p>
          <a:p>
            <a:pPr marL="514350" indent="-514350">
              <a:buFont typeface="+mj-lt"/>
              <a:buAutoNum type="arabicPeriod"/>
            </a:pPr>
            <a:endParaRPr lang="en-CA" sz="4500" b="1" dirty="0" smtClean="0"/>
          </a:p>
          <a:p>
            <a:pPr marL="3143250" lvl="6" indent="-514350">
              <a:buFont typeface="+mj-lt"/>
              <a:buAutoNum type="arabicPeriod" startAt="5"/>
            </a:pPr>
            <a:r>
              <a:rPr lang="en-CA" sz="4500" b="1" dirty="0" smtClean="0"/>
              <a:t>I can view all of the current medications by all clinicians prescribed for this patient.</a:t>
            </a:r>
          </a:p>
          <a:p>
            <a:pPr marL="514350" indent="-514350">
              <a:buNone/>
            </a:pPr>
            <a:endParaRPr lang="en-CA" sz="4400" dirty="0" smtClean="0"/>
          </a:p>
          <a:p>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16</a:t>
            </a:fld>
            <a:endParaRPr lang="en-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6120680"/>
          </a:xfrm>
        </p:spPr>
        <p:txBody>
          <a:bodyPr>
            <a:normAutofit fontScale="70000" lnSpcReduction="20000"/>
          </a:bodyPr>
          <a:lstStyle/>
          <a:p>
            <a:pPr marL="514350" indent="-514350">
              <a:buFont typeface="+mj-lt"/>
              <a:buAutoNum type="arabicPeriod" startAt="6"/>
            </a:pPr>
            <a:r>
              <a:rPr lang="en-CA" sz="3400" b="1" dirty="0" smtClean="0"/>
              <a:t>I can see the patient’s diagnostic imaging report and the image.</a:t>
            </a:r>
          </a:p>
          <a:p>
            <a:pPr marL="514350" indent="-514350">
              <a:buFont typeface="+mj-lt"/>
              <a:buAutoNum type="arabicPeriod" startAt="6"/>
            </a:pPr>
            <a:endParaRPr lang="en-CA" sz="3400" b="1" dirty="0" smtClean="0"/>
          </a:p>
          <a:p>
            <a:pPr marL="514350" indent="-514350">
              <a:buFont typeface="+mj-lt"/>
              <a:buAutoNum type="arabicPeriod" startAt="6"/>
            </a:pPr>
            <a:r>
              <a:rPr lang="en-CA" sz="3400" b="1" dirty="0" smtClean="0"/>
              <a:t>I can see a history of the patient’s encounters with the healthcare system.</a:t>
            </a:r>
          </a:p>
          <a:p>
            <a:pPr marL="514350" indent="-514350">
              <a:buFont typeface="+mj-lt"/>
              <a:buAutoNum type="arabicPeriod" startAt="6"/>
            </a:pPr>
            <a:endParaRPr lang="en-CA" sz="3400" b="1" dirty="0" smtClean="0"/>
          </a:p>
          <a:p>
            <a:pPr marL="514350" indent="-514350">
              <a:buFont typeface="+mj-lt"/>
              <a:buAutoNum type="arabicPeriod" startAt="6"/>
            </a:pPr>
            <a:r>
              <a:rPr lang="en-CA" sz="3400" b="1" dirty="0" smtClean="0"/>
              <a:t>I can see the laboratory test results ordered at my facility or copied to my facility.</a:t>
            </a:r>
          </a:p>
          <a:p>
            <a:pPr marL="514350" indent="-514350">
              <a:buFont typeface="+mj-lt"/>
              <a:buAutoNum type="arabicPeriod" startAt="6"/>
            </a:pPr>
            <a:endParaRPr lang="en-CA" sz="3400" b="1" dirty="0" smtClean="0"/>
          </a:p>
          <a:p>
            <a:pPr marL="514350" indent="-514350">
              <a:buFont typeface="+mj-lt"/>
              <a:buAutoNum type="arabicPeriod" startAt="6"/>
            </a:pPr>
            <a:r>
              <a:rPr lang="en-CA" sz="3400" b="1" dirty="0" smtClean="0"/>
              <a:t>I can see consultant reports as a result of an </a:t>
            </a:r>
            <a:br>
              <a:rPr lang="en-CA" sz="3400" b="1" dirty="0" smtClean="0"/>
            </a:br>
            <a:r>
              <a:rPr lang="en-CA" sz="3400" b="1" dirty="0" smtClean="0"/>
              <a:t>e-referral I made to spiritual care.</a:t>
            </a:r>
          </a:p>
          <a:p>
            <a:pPr marL="514350" indent="-514350">
              <a:buFont typeface="+mj-lt"/>
              <a:buAutoNum type="arabicPeriod" startAt="6"/>
            </a:pPr>
            <a:endParaRPr lang="en-CA" sz="3400" b="1" dirty="0" smtClean="0"/>
          </a:p>
          <a:p>
            <a:pPr marL="514350" indent="-514350">
              <a:buFont typeface="+mj-lt"/>
              <a:buAutoNum type="arabicPeriod" startAt="6"/>
            </a:pPr>
            <a:r>
              <a:rPr lang="en-CA" sz="3400" b="1" dirty="0" smtClean="0"/>
              <a:t>I can see discharge reports from prior hospital </a:t>
            </a:r>
            <a:br>
              <a:rPr lang="en-CA" sz="3400" b="1" dirty="0" smtClean="0"/>
            </a:br>
            <a:r>
              <a:rPr lang="en-CA" sz="3400" b="1" dirty="0" smtClean="0"/>
              <a:t>admissions that the hospital sent to my facility.</a:t>
            </a:r>
          </a:p>
          <a:p>
            <a:pPr marL="514350" indent="-514350">
              <a:buFont typeface="+mj-lt"/>
              <a:buAutoNum type="arabicPeriod" startAt="6"/>
            </a:pPr>
            <a:endParaRPr lang="en-CA" sz="3400" b="1" dirty="0" smtClean="0"/>
          </a:p>
          <a:p>
            <a:pPr marL="514350" indent="-514350">
              <a:buFont typeface="+mj-lt"/>
              <a:buAutoNum type="arabicPeriod" startAt="6"/>
            </a:pPr>
            <a:r>
              <a:rPr lang="en-CA" sz="3400" b="1" dirty="0" smtClean="0"/>
              <a:t>I can see a history of a patient’s hospitalizations </a:t>
            </a:r>
            <a:br>
              <a:rPr lang="en-CA" sz="3400" b="1" dirty="0" smtClean="0"/>
            </a:br>
            <a:r>
              <a:rPr lang="en-CA" sz="3400" b="1" dirty="0" smtClean="0"/>
              <a:t>and discharge reports.</a:t>
            </a:r>
          </a:p>
          <a:p>
            <a:endParaRPr lang="en-CA" b="1" dirty="0"/>
          </a:p>
        </p:txBody>
      </p:sp>
      <p:sp>
        <p:nvSpPr>
          <p:cNvPr id="5" name="Slide Number Placeholder 4"/>
          <p:cNvSpPr>
            <a:spLocks noGrp="1"/>
          </p:cNvSpPr>
          <p:nvPr>
            <p:ph type="sldNum" sz="quarter" idx="12"/>
          </p:nvPr>
        </p:nvSpPr>
        <p:spPr/>
        <p:txBody>
          <a:bodyPr/>
          <a:lstStyle/>
          <a:p>
            <a:fld id="{F2257FC3-DEF1-45B1-A7DF-E0AD59BA70FF}" type="slidenum">
              <a:rPr lang="en-CA" smtClean="0"/>
              <a:pPr/>
              <a:t>17</a:t>
            </a:fld>
            <a:endParaRPr lang="en-CA"/>
          </a:p>
        </p:txBody>
      </p:sp>
      <p:pic>
        <p:nvPicPr>
          <p:cNvPr id="13317" name="Picture 5" descr="C:\Users\Ella\AppData\Local\Microsoft\Windows\Temporary Internet Files\Content.IE5\684XRW24\MC900078711[1].wmf"/>
          <p:cNvPicPr>
            <a:picLocks noChangeAspect="1" noChangeArrowheads="1"/>
          </p:cNvPicPr>
          <p:nvPr/>
        </p:nvPicPr>
        <p:blipFill>
          <a:blip r:embed="rId3" cstate="print"/>
          <a:srcRect/>
          <a:stretch>
            <a:fillRect/>
          </a:stretch>
        </p:blipFill>
        <p:spPr bwMode="auto">
          <a:xfrm>
            <a:off x="6948264" y="2564904"/>
            <a:ext cx="1622066" cy="393430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Personal Health Record (PHR) </a:t>
            </a:r>
            <a:r>
              <a:rPr lang="en-CA" sz="1200" dirty="0" smtClean="0"/>
              <a:t>3,8-9</a:t>
            </a:r>
            <a:endParaRPr lang="en-CA" dirty="0"/>
          </a:p>
        </p:txBody>
      </p:sp>
      <p:sp>
        <p:nvSpPr>
          <p:cNvPr id="3" name="Content Placeholder 2"/>
          <p:cNvSpPr>
            <a:spLocks noGrp="1"/>
          </p:cNvSpPr>
          <p:nvPr>
            <p:ph idx="1"/>
          </p:nvPr>
        </p:nvSpPr>
        <p:spPr/>
        <p:txBody>
          <a:bodyPr/>
          <a:lstStyle/>
          <a:p>
            <a:r>
              <a:rPr lang="en-CA" dirty="0" smtClean="0"/>
              <a:t>Includes information added by the individual</a:t>
            </a:r>
          </a:p>
          <a:p>
            <a:endParaRPr lang="en-CA" dirty="0" smtClean="0"/>
          </a:p>
          <a:p>
            <a:r>
              <a:rPr lang="en-CA" dirty="0" smtClean="0"/>
              <a:t>Less comprehensive than an EHR, similar in scope to an EMR but includes different health information</a:t>
            </a:r>
          </a:p>
          <a:p>
            <a:endParaRPr lang="en-CA" dirty="0" smtClean="0"/>
          </a:p>
          <a:p>
            <a:r>
              <a:rPr lang="en-CA" dirty="0" smtClean="0"/>
              <a:t>May be an isolated document, but ideally is integrated and overlaps with an EHR</a:t>
            </a:r>
          </a:p>
          <a:p>
            <a:endParaRPr lang="en-CA" dirty="0" smtClean="0"/>
          </a:p>
        </p:txBody>
      </p:sp>
      <p:sp>
        <p:nvSpPr>
          <p:cNvPr id="4" name="Slide Number Placeholder 3"/>
          <p:cNvSpPr>
            <a:spLocks noGrp="1"/>
          </p:cNvSpPr>
          <p:nvPr>
            <p:ph type="sldNum" sz="quarter" idx="12"/>
          </p:nvPr>
        </p:nvSpPr>
        <p:spPr/>
        <p:txBody>
          <a:bodyPr/>
          <a:lstStyle/>
          <a:p>
            <a:fld id="{F2257FC3-DEF1-45B1-A7DF-E0AD59BA70FF}" type="slidenum">
              <a:rPr lang="en-CA" smtClean="0"/>
              <a:pPr/>
              <a:t>18</a:t>
            </a:fld>
            <a:endParaRPr lang="en-C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normAutofit/>
          </a:bodyPr>
          <a:lstStyle/>
          <a:p>
            <a:r>
              <a:rPr lang="en-CA" dirty="0" smtClean="0"/>
              <a:t>Assessment and Teaching for PHRs </a:t>
            </a:r>
            <a:r>
              <a:rPr lang="en-CA" sz="1400" dirty="0"/>
              <a:t>3,8-9</a:t>
            </a:r>
            <a:endParaRPr lang="en-CA" sz="1300"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19</a:t>
            </a:fld>
            <a:endParaRPr lang="en-CA"/>
          </a:p>
        </p:txBody>
      </p:sp>
      <p:sp>
        <p:nvSpPr>
          <p:cNvPr id="7" name="Content Placeholder 6"/>
          <p:cNvSpPr>
            <a:spLocks noGrp="1"/>
          </p:cNvSpPr>
          <p:nvPr>
            <p:ph idx="1"/>
          </p:nvPr>
        </p:nvSpPr>
        <p:spPr>
          <a:xfrm>
            <a:off x="457200" y="1340768"/>
            <a:ext cx="8229600" cy="5184576"/>
          </a:xfrm>
        </p:spPr>
        <p:txBody>
          <a:bodyPr>
            <a:noAutofit/>
          </a:bodyPr>
          <a:lstStyle/>
          <a:p>
            <a:r>
              <a:rPr lang="en-CA" sz="2600" dirty="0" smtClean="0"/>
              <a:t>Health literacy</a:t>
            </a:r>
          </a:p>
          <a:p>
            <a:endParaRPr lang="en-CA" sz="2600" dirty="0" smtClean="0"/>
          </a:p>
          <a:p>
            <a:r>
              <a:rPr lang="en-CA" sz="2600" dirty="0" smtClean="0"/>
              <a:t>Health teaching :</a:t>
            </a:r>
          </a:p>
          <a:p>
            <a:pPr lvl="1">
              <a:buFont typeface="Arial" pitchFamily="34" charset="0"/>
              <a:buChar char="•"/>
            </a:pPr>
            <a:r>
              <a:rPr lang="en-CA" sz="2600" dirty="0" smtClean="0"/>
              <a:t>understanding the information contained in the PHR </a:t>
            </a:r>
          </a:p>
          <a:p>
            <a:pPr lvl="1">
              <a:buFont typeface="Arial" pitchFamily="34" charset="0"/>
              <a:buChar char="•"/>
            </a:pPr>
            <a:r>
              <a:rPr lang="en-CA" sz="2600" dirty="0" smtClean="0"/>
              <a:t>what information is important to document in the PHR</a:t>
            </a:r>
          </a:p>
          <a:p>
            <a:endParaRPr lang="en-CA" sz="2600" dirty="0" smtClean="0"/>
          </a:p>
          <a:p>
            <a:r>
              <a:rPr lang="en-CA" sz="2600" dirty="0" smtClean="0"/>
              <a:t>Basic teaching about how to access and use a PHR</a:t>
            </a:r>
          </a:p>
          <a:p>
            <a:endParaRPr lang="en-CA" sz="2600" dirty="0" smtClean="0"/>
          </a:p>
          <a:p>
            <a:pPr algn="ctr">
              <a:buNone/>
            </a:pPr>
            <a:r>
              <a:rPr lang="en-CA" sz="2600" dirty="0" smtClean="0"/>
              <a:t>*Some barriers cannot be directly changed such as socioeconomic and health statuses.</a:t>
            </a:r>
          </a:p>
          <a:p>
            <a:endParaRPr lang="en-CA" sz="2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Three main types of electronic systems</a:t>
            </a:r>
          </a:p>
          <a:p>
            <a:pPr lvl="1"/>
            <a:r>
              <a:rPr lang="en-CA" dirty="0" smtClean="0"/>
              <a:t>Point-of-care (e.g. electronic medical records)</a:t>
            </a:r>
          </a:p>
          <a:p>
            <a:pPr lvl="1"/>
            <a:r>
              <a:rPr lang="en-CA" dirty="0" smtClean="0"/>
              <a:t>Electronic health records</a:t>
            </a:r>
          </a:p>
          <a:p>
            <a:pPr lvl="1"/>
            <a:r>
              <a:rPr lang="en-CA" dirty="0" smtClean="0"/>
              <a:t>Consumer health solutions (e.g. personal health records)</a:t>
            </a:r>
          </a:p>
          <a:p>
            <a:endParaRPr lang="en-CA" dirty="0" smtClean="0"/>
          </a:p>
          <a:p>
            <a:r>
              <a:rPr lang="en-CA" dirty="0" smtClean="0"/>
              <a:t>Optimizing Care Delivery using ICT</a:t>
            </a:r>
          </a:p>
          <a:p>
            <a:pPr lvl="1"/>
            <a:r>
              <a:rPr lang="en-CA" dirty="0" smtClean="0"/>
              <a:t>Virtual &amp; Mobile healthcare </a:t>
            </a:r>
            <a:endParaRPr lang="en-CA" dirty="0"/>
          </a:p>
          <a:p>
            <a:pPr lvl="1"/>
            <a:r>
              <a:rPr lang="en-CA" dirty="0" smtClean="0"/>
              <a:t>Documentation</a:t>
            </a:r>
          </a:p>
          <a:p>
            <a:pPr lvl="1"/>
            <a:r>
              <a:rPr lang="en-CA" dirty="0" smtClean="0"/>
              <a:t>Decision support at the point-of-care</a:t>
            </a:r>
          </a:p>
          <a:p>
            <a:pPr lvl="1"/>
            <a:r>
              <a:rPr lang="en-CA" dirty="0" smtClean="0"/>
              <a:t>Improving inter-professional care </a:t>
            </a:r>
          </a:p>
          <a:p>
            <a:pPr lvl="1"/>
            <a:r>
              <a:rPr lang="en-CA" dirty="0" smtClean="0"/>
              <a:t>Supporting the nurse-client/-patient relationship</a:t>
            </a:r>
          </a:p>
          <a:p>
            <a:pPr>
              <a:buNone/>
            </a:pPr>
            <a:endParaRPr lang="en-CA" dirty="0" smtClean="0"/>
          </a:p>
          <a:p>
            <a:endParaRPr lang="en-CA" dirty="0" smtClean="0"/>
          </a:p>
          <a:p>
            <a:endParaRPr lang="en-CA" dirty="0" smtClean="0"/>
          </a:p>
          <a:p>
            <a:endParaRPr lang="en-CA" dirty="0"/>
          </a:p>
        </p:txBody>
      </p:sp>
      <p:sp>
        <p:nvSpPr>
          <p:cNvPr id="10" name="Slide Number Placeholder 9"/>
          <p:cNvSpPr>
            <a:spLocks noGrp="1"/>
          </p:cNvSpPr>
          <p:nvPr>
            <p:ph type="sldNum" sz="quarter" idx="12"/>
          </p:nvPr>
        </p:nvSpPr>
        <p:spPr/>
        <p:txBody>
          <a:bodyPr/>
          <a:lstStyle/>
          <a:p>
            <a:fld id="{F2257FC3-DEF1-45B1-A7DF-E0AD59BA70FF}" type="slidenum">
              <a:rPr lang="en-CA" smtClean="0"/>
              <a:pPr/>
              <a:t>2</a:t>
            </a:fld>
            <a:endParaRPr lang="en-C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Benefits of </a:t>
            </a:r>
            <a:r>
              <a:rPr lang="en-CA" dirty="0"/>
              <a:t>PHRs </a:t>
            </a:r>
            <a:r>
              <a:rPr lang="en-CA" sz="1200" dirty="0"/>
              <a:t>3,8-9</a:t>
            </a:r>
          </a:p>
        </p:txBody>
      </p:sp>
      <p:sp>
        <p:nvSpPr>
          <p:cNvPr id="3" name="Content Placeholder 2"/>
          <p:cNvSpPr>
            <a:spLocks noGrp="1"/>
          </p:cNvSpPr>
          <p:nvPr>
            <p:ph idx="1"/>
          </p:nvPr>
        </p:nvSpPr>
        <p:spPr>
          <a:xfrm>
            <a:off x="-22402" y="1101169"/>
            <a:ext cx="4834880" cy="5112568"/>
          </a:xfrm>
        </p:spPr>
        <p:txBody>
          <a:bodyPr>
            <a:normAutofit lnSpcReduction="10000"/>
          </a:bodyPr>
          <a:lstStyle/>
          <a:p>
            <a:r>
              <a:rPr lang="en-CA" dirty="0" smtClean="0"/>
              <a:t>Supporting self-management</a:t>
            </a:r>
          </a:p>
          <a:p>
            <a:endParaRPr lang="en-CA" dirty="0" smtClean="0"/>
          </a:p>
          <a:p>
            <a:r>
              <a:rPr lang="en-CA" dirty="0" smtClean="0"/>
              <a:t>Improves communication between a patient/client and health care professionals</a:t>
            </a:r>
          </a:p>
          <a:p>
            <a:endParaRPr lang="en-CA" dirty="0" smtClean="0"/>
          </a:p>
          <a:p>
            <a:r>
              <a:rPr lang="en-CA" dirty="0" smtClean="0"/>
              <a:t>Allows for personalized health teaching</a:t>
            </a:r>
          </a:p>
          <a:p>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20</a:t>
            </a:fld>
            <a:endParaRPr lang="en-CA"/>
          </a:p>
        </p:txBody>
      </p:sp>
      <p:pic>
        <p:nvPicPr>
          <p:cNvPr id="5" name="Picture 7" descr="C:\Users\Ella\AppData\Local\Microsoft\Windows\Temporary Internet Files\Content.IE5\JJUH8AJC\MP900446463[1].jpg"/>
          <p:cNvPicPr>
            <a:picLocks noChangeAspect="1" noChangeArrowheads="1"/>
          </p:cNvPicPr>
          <p:nvPr/>
        </p:nvPicPr>
        <p:blipFill>
          <a:blip r:embed="rId3" cstate="print"/>
          <a:srcRect/>
          <a:stretch>
            <a:fillRect/>
          </a:stretch>
        </p:blipFill>
        <p:spPr bwMode="auto">
          <a:xfrm>
            <a:off x="5076056" y="1196752"/>
            <a:ext cx="3635896" cy="545384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Ella\AppData\Local\Microsoft\Windows\Temporary Internet Files\Content.IE5\YZX191UO\MP900321141[1].jpg"/>
          <p:cNvPicPr>
            <a:picLocks noChangeAspect="1" noChangeArrowheads="1"/>
          </p:cNvPicPr>
          <p:nvPr/>
        </p:nvPicPr>
        <p:blipFill>
          <a:blip r:embed="rId2" cstate="print"/>
          <a:srcRect/>
          <a:stretch>
            <a:fillRect/>
          </a:stretch>
        </p:blipFill>
        <p:spPr bwMode="auto">
          <a:xfrm>
            <a:off x="6534912" y="3356992"/>
            <a:ext cx="2609088" cy="3501008"/>
          </a:xfrm>
          <a:prstGeom prst="rect">
            <a:avLst/>
          </a:prstGeom>
          <a:noFill/>
        </p:spPr>
      </p:pic>
      <p:sp>
        <p:nvSpPr>
          <p:cNvPr id="2" name="Title 1"/>
          <p:cNvSpPr>
            <a:spLocks noGrp="1"/>
          </p:cNvSpPr>
          <p:nvPr>
            <p:ph type="title"/>
          </p:nvPr>
        </p:nvSpPr>
        <p:spPr/>
        <p:txBody>
          <a:bodyPr>
            <a:normAutofit fontScale="90000"/>
          </a:bodyPr>
          <a:lstStyle/>
          <a:p>
            <a:r>
              <a:rPr lang="en-CA" dirty="0" smtClean="0"/>
              <a:t>Using ICTs to Optimize Patient Care</a:t>
            </a:r>
            <a:r>
              <a:rPr lang="en-CA" sz="1300" dirty="0" smtClean="0"/>
              <a:t>2,4</a:t>
            </a:r>
            <a:endParaRPr lang="en-CA" sz="1300" dirty="0"/>
          </a:p>
        </p:txBody>
      </p:sp>
      <p:sp>
        <p:nvSpPr>
          <p:cNvPr id="3" name="Content Placeholder 2"/>
          <p:cNvSpPr>
            <a:spLocks noGrp="1"/>
          </p:cNvSpPr>
          <p:nvPr>
            <p:ph idx="1"/>
          </p:nvPr>
        </p:nvSpPr>
        <p:spPr/>
        <p:txBody>
          <a:bodyPr>
            <a:normAutofit/>
          </a:bodyPr>
          <a:lstStyle/>
          <a:p>
            <a:r>
              <a:rPr lang="en-CA" dirty="0" smtClean="0"/>
              <a:t>Mobile/virtual care delivery</a:t>
            </a:r>
          </a:p>
          <a:p>
            <a:r>
              <a:rPr lang="en-CA" dirty="0" smtClean="0"/>
              <a:t>Improved documentation </a:t>
            </a:r>
          </a:p>
          <a:p>
            <a:r>
              <a:rPr lang="en-CA" dirty="0" smtClean="0"/>
              <a:t>Decision support at the point of care</a:t>
            </a:r>
            <a:endParaRPr lang="en-CA" dirty="0"/>
          </a:p>
          <a:p>
            <a:r>
              <a:rPr lang="en-CA" dirty="0" smtClean="0"/>
              <a:t>Preventing gaps in patient care</a:t>
            </a:r>
          </a:p>
          <a:p>
            <a:r>
              <a:rPr lang="en-CA" dirty="0" smtClean="0"/>
              <a:t>New opportunities for </a:t>
            </a:r>
          </a:p>
          <a:p>
            <a:pPr marL="0" indent="0">
              <a:buNone/>
            </a:pPr>
            <a:r>
              <a:rPr lang="en-CA" dirty="0" smtClean="0"/>
              <a:t>    inter-professional care</a:t>
            </a:r>
          </a:p>
        </p:txBody>
      </p:sp>
      <p:sp>
        <p:nvSpPr>
          <p:cNvPr id="4" name="Slide Number Placeholder 3"/>
          <p:cNvSpPr>
            <a:spLocks noGrp="1"/>
          </p:cNvSpPr>
          <p:nvPr>
            <p:ph type="sldNum" sz="quarter" idx="12"/>
          </p:nvPr>
        </p:nvSpPr>
        <p:spPr/>
        <p:txBody>
          <a:bodyPr/>
          <a:lstStyle/>
          <a:p>
            <a:fld id="{F2257FC3-DEF1-45B1-A7DF-E0AD59BA70FF}" type="slidenum">
              <a:rPr lang="en-CA" smtClean="0"/>
              <a:pPr/>
              <a:t>21</a:t>
            </a:fld>
            <a:endParaRPr lang="en-C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257FC3-DEF1-45B1-A7DF-E0AD59BA70FF}" type="slidenum">
              <a:rPr lang="en-CA" smtClean="0"/>
              <a:pPr/>
              <a:t>22</a:t>
            </a:fld>
            <a:endParaRPr lang="en-CA"/>
          </a:p>
        </p:txBody>
      </p:sp>
      <p:sp>
        <p:nvSpPr>
          <p:cNvPr id="6" name="Rectangle 5"/>
          <p:cNvSpPr/>
          <p:nvPr/>
        </p:nvSpPr>
        <p:spPr>
          <a:xfrm>
            <a:off x="755576" y="404664"/>
            <a:ext cx="5472608" cy="316835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179512" y="116632"/>
            <a:ext cx="5616624" cy="3024336"/>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latin typeface="Courier New" pitchFamily="49" charset="0"/>
                <a:cs typeface="Courier New" pitchFamily="49" charset="0"/>
              </a:rPr>
              <a:t>Virtual Health:  </a:t>
            </a:r>
          </a:p>
          <a:p>
            <a:pPr algn="ctr"/>
            <a:r>
              <a:rPr lang="en-CA" sz="2800" b="1" dirty="0" smtClean="0">
                <a:latin typeface="Courier New" pitchFamily="49" charset="0"/>
                <a:cs typeface="Courier New" pitchFamily="49" charset="0"/>
              </a:rPr>
              <a:t>Health professionals deliver care from a different location than the patient</a:t>
            </a:r>
            <a:endParaRPr lang="en-CA" sz="2800" b="1" dirty="0">
              <a:latin typeface="Courier New" pitchFamily="49" charset="0"/>
              <a:cs typeface="Courier New" pitchFamily="49" charset="0"/>
            </a:endParaRPr>
          </a:p>
        </p:txBody>
      </p:sp>
      <p:sp>
        <p:nvSpPr>
          <p:cNvPr id="8" name="Rectangle 7"/>
          <p:cNvSpPr/>
          <p:nvPr/>
        </p:nvSpPr>
        <p:spPr>
          <a:xfrm>
            <a:off x="2987824" y="3429000"/>
            <a:ext cx="5544616" cy="2808312"/>
          </a:xfrm>
          <a:prstGeom prst="rect">
            <a:avLst/>
          </a:prstGeom>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7" name="Rectangle 6"/>
          <p:cNvSpPr/>
          <p:nvPr/>
        </p:nvSpPr>
        <p:spPr>
          <a:xfrm>
            <a:off x="3422340" y="3717032"/>
            <a:ext cx="5611688" cy="30243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sz="2800" dirty="0" smtClean="0">
                <a:latin typeface="Narkisim" pitchFamily="34" charset="-79"/>
                <a:cs typeface="Narkisim" pitchFamily="34" charset="-79"/>
              </a:rPr>
              <a:t>Mobile Health: </a:t>
            </a:r>
          </a:p>
          <a:p>
            <a:pPr algn="ctr"/>
            <a:r>
              <a:rPr lang="en-CA" sz="2800" dirty="0" smtClean="0">
                <a:latin typeface="Narkisim" pitchFamily="34" charset="-79"/>
                <a:cs typeface="Narkisim" pitchFamily="34" charset="-79"/>
              </a:rPr>
              <a:t>The use of wireless tools to deliver and access virtual care and/or health information</a:t>
            </a:r>
            <a:endParaRPr lang="en-CA" sz="2800" dirty="0">
              <a:latin typeface="Narkisim" pitchFamily="34" charset="-79"/>
              <a:cs typeface="Narkisim" pitchFamily="34" charset="-79"/>
            </a:endParaRPr>
          </a:p>
        </p:txBody>
      </p:sp>
    </p:spTree>
    <p:extLst>
      <p:ext uri="{BB962C8B-B14F-4D97-AF65-F5344CB8AC3E}">
        <p14:creationId xmlns:p14="http://schemas.microsoft.com/office/powerpoint/2010/main" val="1727597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Mobile Health</a:t>
            </a:r>
            <a:r>
              <a:rPr lang="en-CA" sz="1200" dirty="0" smtClean="0"/>
              <a:t>10</a:t>
            </a:r>
            <a:endParaRPr lang="en-CA" sz="1200" dirty="0"/>
          </a:p>
        </p:txBody>
      </p:sp>
      <p:sp>
        <p:nvSpPr>
          <p:cNvPr id="4" name="Content Placeholder 3"/>
          <p:cNvSpPr>
            <a:spLocks noGrp="1"/>
          </p:cNvSpPr>
          <p:nvPr>
            <p:ph idx="1"/>
          </p:nvPr>
        </p:nvSpPr>
        <p:spPr/>
        <p:txBody>
          <a:bodyPr>
            <a:normAutofit lnSpcReduction="10000"/>
          </a:bodyPr>
          <a:lstStyle/>
          <a:p>
            <a:r>
              <a:rPr lang="en-CA" dirty="0" smtClean="0"/>
              <a:t>Nurses can use devices to communicate, share information and monitor health</a:t>
            </a:r>
          </a:p>
          <a:p>
            <a:endParaRPr lang="en-CA" dirty="0" smtClean="0"/>
          </a:p>
          <a:p>
            <a:r>
              <a:rPr lang="en-CA" dirty="0" smtClean="0"/>
              <a:t>Patients receive convenient care and increase their role in managing health </a:t>
            </a:r>
          </a:p>
          <a:p>
            <a:endParaRPr lang="en-CA" dirty="0" smtClean="0"/>
          </a:p>
          <a:p>
            <a:r>
              <a:rPr lang="en-CA" dirty="0" smtClean="0"/>
              <a:t>Examples of mobile health </a:t>
            </a:r>
          </a:p>
          <a:p>
            <a:pPr lvl="1"/>
            <a:r>
              <a:rPr lang="en-CA" dirty="0" smtClean="0"/>
              <a:t>Email for </a:t>
            </a:r>
            <a:r>
              <a:rPr lang="en-CA" dirty="0" err="1" smtClean="0"/>
              <a:t>perscription</a:t>
            </a:r>
            <a:r>
              <a:rPr lang="en-CA" dirty="0" smtClean="0"/>
              <a:t> renewal </a:t>
            </a:r>
          </a:p>
          <a:p>
            <a:pPr lvl="1"/>
            <a:r>
              <a:rPr lang="en-CA" dirty="0" smtClean="0"/>
              <a:t>Health-related apps (e.g. </a:t>
            </a:r>
            <a:r>
              <a:rPr lang="en-CA" dirty="0" err="1" smtClean="0"/>
              <a:t>bant</a:t>
            </a:r>
            <a:r>
              <a:rPr lang="en-CA" dirty="0" smtClean="0"/>
              <a:t> app)</a:t>
            </a:r>
            <a:endParaRPr lang="en-CA" dirty="0"/>
          </a:p>
        </p:txBody>
      </p:sp>
      <p:sp>
        <p:nvSpPr>
          <p:cNvPr id="2" name="Slide Number Placeholder 1"/>
          <p:cNvSpPr>
            <a:spLocks noGrp="1"/>
          </p:cNvSpPr>
          <p:nvPr>
            <p:ph type="sldNum" sz="quarter" idx="12"/>
          </p:nvPr>
        </p:nvSpPr>
        <p:spPr/>
        <p:txBody>
          <a:bodyPr/>
          <a:lstStyle/>
          <a:p>
            <a:fld id="{F2257FC3-DEF1-45B1-A7DF-E0AD59BA70FF}" type="slidenum">
              <a:rPr lang="en-CA" smtClean="0"/>
              <a:pPr/>
              <a:t>23</a:t>
            </a:fld>
            <a:endParaRPr lang="en-CA"/>
          </a:p>
        </p:txBody>
      </p:sp>
      <p:sp>
        <p:nvSpPr>
          <p:cNvPr id="6" name="Oval Callout 5"/>
          <p:cNvSpPr/>
          <p:nvPr/>
        </p:nvSpPr>
        <p:spPr>
          <a:xfrm>
            <a:off x="6012160" y="3789040"/>
            <a:ext cx="2988840" cy="2016224"/>
          </a:xfrm>
          <a:prstGeom prst="wedgeEllipseCallout">
            <a:avLst/>
          </a:prstGeom>
          <a:noFill/>
          <a:ln>
            <a:solidFill>
              <a:srgbClr val="0C20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chemeClr val="tx1"/>
                </a:solidFill>
              </a:rPr>
              <a:t>“There’s an app for that!”</a:t>
            </a:r>
            <a:endParaRPr lang="en-CA" sz="2800" dirty="0">
              <a:solidFill>
                <a:schemeClr val="tx1"/>
              </a:solidFill>
            </a:endParaRPr>
          </a:p>
        </p:txBody>
      </p:sp>
    </p:spTree>
    <p:extLst>
      <p:ext uri="{BB962C8B-B14F-4D97-AF65-F5344CB8AC3E}">
        <p14:creationId xmlns:p14="http://schemas.microsoft.com/office/powerpoint/2010/main" val="688984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Virtual Health</a:t>
            </a:r>
            <a:r>
              <a:rPr lang="en-CA" sz="1200" dirty="0"/>
              <a:t>10</a:t>
            </a:r>
          </a:p>
        </p:txBody>
      </p:sp>
      <p:sp>
        <p:nvSpPr>
          <p:cNvPr id="3" name="Content Placeholder 2"/>
          <p:cNvSpPr>
            <a:spLocks noGrp="1"/>
          </p:cNvSpPr>
          <p:nvPr>
            <p:ph idx="1"/>
          </p:nvPr>
        </p:nvSpPr>
        <p:spPr/>
        <p:txBody>
          <a:bodyPr>
            <a:normAutofit/>
          </a:bodyPr>
          <a:lstStyle/>
          <a:p>
            <a:r>
              <a:rPr lang="en-CA" dirty="0" smtClean="0"/>
              <a:t>Has the potential to replace in-person visits (e.g. follow up visits after a medical procedure completed using mobile device) </a:t>
            </a:r>
          </a:p>
          <a:p>
            <a:pPr marL="0" indent="0">
              <a:buNone/>
            </a:pPr>
            <a:endParaRPr lang="en-CA" dirty="0" smtClean="0"/>
          </a:p>
          <a:p>
            <a:r>
              <a:rPr lang="en-CA" dirty="0" smtClean="0"/>
              <a:t>Manner of providing care in remote locations </a:t>
            </a:r>
          </a:p>
          <a:p>
            <a:pPr marL="0" indent="0">
              <a:buNone/>
            </a:pPr>
            <a:endParaRPr lang="en-CA" dirty="0" smtClean="0"/>
          </a:p>
          <a:p>
            <a:r>
              <a:rPr lang="en-CA" dirty="0" smtClean="0"/>
              <a:t>Cost saving and convenient </a:t>
            </a:r>
          </a:p>
          <a:p>
            <a:endParaRPr lang="en-CA" dirty="0" smtClean="0"/>
          </a:p>
          <a:p>
            <a:pPr marL="0" indent="0">
              <a:buNone/>
            </a:pPr>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24</a:t>
            </a:fld>
            <a:endParaRPr lang="en-CA"/>
          </a:p>
        </p:txBody>
      </p:sp>
    </p:spTree>
    <p:extLst>
      <p:ext uri="{BB962C8B-B14F-4D97-AF65-F5344CB8AC3E}">
        <p14:creationId xmlns:p14="http://schemas.microsoft.com/office/powerpoint/2010/main" val="3656800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Telehealth</a:t>
            </a:r>
            <a:r>
              <a:rPr lang="en-CA" dirty="0" smtClean="0"/>
              <a:t> </a:t>
            </a:r>
            <a:r>
              <a:rPr lang="en-CA" sz="1200" dirty="0" smtClean="0"/>
              <a:t>3,11</a:t>
            </a:r>
            <a:r>
              <a:rPr lang="en-CA" dirty="0" smtClean="0"/>
              <a:t> </a:t>
            </a:r>
            <a:endParaRPr lang="en-CA" dirty="0"/>
          </a:p>
        </p:txBody>
      </p:sp>
      <p:sp>
        <p:nvSpPr>
          <p:cNvPr id="3" name="Content Placeholder 2"/>
          <p:cNvSpPr>
            <a:spLocks noGrp="1"/>
          </p:cNvSpPr>
          <p:nvPr>
            <p:ph idx="1"/>
          </p:nvPr>
        </p:nvSpPr>
        <p:spPr/>
        <p:txBody>
          <a:bodyPr/>
          <a:lstStyle/>
          <a:p>
            <a:r>
              <a:rPr lang="en-CA" dirty="0" smtClean="0"/>
              <a:t>Uses telecommunication devices to provide patient/client care, education, and health administration to remote sites</a:t>
            </a:r>
          </a:p>
          <a:p>
            <a:pPr marL="0" indent="0">
              <a:buNone/>
            </a:pPr>
            <a:endParaRPr lang="en-CA" dirty="0" smtClean="0"/>
          </a:p>
          <a:p>
            <a:r>
              <a:rPr lang="en-CA" dirty="0" smtClean="0"/>
              <a:t>3 main solutions:</a:t>
            </a:r>
            <a:endParaRPr lang="en-CA" dirty="0"/>
          </a:p>
          <a:p>
            <a:pPr marL="514350" indent="-514350">
              <a:buAutoNum type="arabicPeriod"/>
            </a:pPr>
            <a:r>
              <a:rPr lang="en-CA" dirty="0" smtClean="0"/>
              <a:t>Live conferencing</a:t>
            </a:r>
          </a:p>
          <a:p>
            <a:pPr marL="514350" indent="-514350">
              <a:buAutoNum type="arabicPeriod"/>
            </a:pPr>
            <a:r>
              <a:rPr lang="en-CA" dirty="0" smtClean="0"/>
              <a:t>Store-and-forward </a:t>
            </a:r>
          </a:p>
          <a:p>
            <a:pPr marL="514350" indent="-514350">
              <a:buAutoNum type="arabicPeriod"/>
            </a:pPr>
            <a:r>
              <a:rPr lang="en-CA" dirty="0" smtClean="0"/>
              <a:t>Telemonitoring </a:t>
            </a:r>
          </a:p>
        </p:txBody>
      </p:sp>
      <p:sp>
        <p:nvSpPr>
          <p:cNvPr id="4" name="Slide Number Placeholder 3"/>
          <p:cNvSpPr>
            <a:spLocks noGrp="1"/>
          </p:cNvSpPr>
          <p:nvPr>
            <p:ph type="sldNum" sz="quarter" idx="12"/>
          </p:nvPr>
        </p:nvSpPr>
        <p:spPr/>
        <p:txBody>
          <a:bodyPr/>
          <a:lstStyle/>
          <a:p>
            <a:fld id="{F2257FC3-DEF1-45B1-A7DF-E0AD59BA70FF}" type="slidenum">
              <a:rPr lang="en-CA" smtClean="0"/>
              <a:pPr/>
              <a:t>25</a:t>
            </a:fld>
            <a:endParaRPr lang="en-CA"/>
          </a:p>
        </p:txBody>
      </p:sp>
      <p:pic>
        <p:nvPicPr>
          <p:cNvPr id="1027" name="Picture 3" descr="C:\Users\Ella\AppData\Local\Microsoft\Windows\Temporary Internet Files\Content.IE5\DQ3AC0F7\MP90040882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150096"/>
            <a:ext cx="3707904" cy="370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514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1143000"/>
          </a:xfrm>
        </p:spPr>
        <p:txBody>
          <a:bodyPr>
            <a:normAutofit fontScale="90000"/>
          </a:bodyPr>
          <a:lstStyle/>
          <a:p>
            <a:r>
              <a:rPr lang="en-CA" dirty="0" smtClean="0"/>
              <a:t>Advantages of Documentation in EHRs </a:t>
            </a:r>
            <a:r>
              <a:rPr lang="en-CA" sz="1300" dirty="0" smtClean="0"/>
              <a:t>2,4</a:t>
            </a:r>
            <a:endParaRPr lang="en-CA" sz="1300" dirty="0"/>
          </a:p>
        </p:txBody>
      </p:sp>
      <p:sp>
        <p:nvSpPr>
          <p:cNvPr id="3" name="Content Placeholder 2"/>
          <p:cNvSpPr>
            <a:spLocks noGrp="1"/>
          </p:cNvSpPr>
          <p:nvPr>
            <p:ph idx="1"/>
          </p:nvPr>
        </p:nvSpPr>
        <p:spPr>
          <a:xfrm>
            <a:off x="457200" y="1340768"/>
            <a:ext cx="8435280" cy="5256584"/>
          </a:xfrm>
        </p:spPr>
        <p:txBody>
          <a:bodyPr>
            <a:normAutofit/>
          </a:bodyPr>
          <a:lstStyle/>
          <a:p>
            <a:r>
              <a:rPr lang="en-CA" dirty="0" smtClean="0"/>
              <a:t>Improved detail by having documentation templates prompt information to be added</a:t>
            </a:r>
          </a:p>
          <a:p>
            <a:endParaRPr lang="en-CA" dirty="0" smtClean="0"/>
          </a:p>
          <a:p>
            <a:r>
              <a:rPr lang="en-CA" dirty="0" smtClean="0"/>
              <a:t>Improved accuracy of documenting by point-of-care access</a:t>
            </a:r>
          </a:p>
          <a:p>
            <a:endParaRPr lang="en-CA" dirty="0" smtClean="0"/>
          </a:p>
          <a:p>
            <a:r>
              <a:rPr lang="en-CA" dirty="0" smtClean="0"/>
              <a:t>Decreased redundant charting </a:t>
            </a:r>
            <a:br>
              <a:rPr lang="en-CA" dirty="0" smtClean="0"/>
            </a:br>
            <a:r>
              <a:rPr lang="en-CA" dirty="0" smtClean="0"/>
              <a:t>due to auto- populating of </a:t>
            </a:r>
            <a:br>
              <a:rPr lang="en-CA" dirty="0" smtClean="0"/>
            </a:br>
            <a:r>
              <a:rPr lang="en-CA" dirty="0" smtClean="0"/>
              <a:t>fields with pre-entered data</a:t>
            </a:r>
          </a:p>
          <a:p>
            <a:endParaRPr lang="en-CA" dirty="0" smtClean="0"/>
          </a:p>
        </p:txBody>
      </p:sp>
      <p:sp>
        <p:nvSpPr>
          <p:cNvPr id="4" name="Slide Number Placeholder 3"/>
          <p:cNvSpPr>
            <a:spLocks noGrp="1"/>
          </p:cNvSpPr>
          <p:nvPr>
            <p:ph type="sldNum" sz="quarter" idx="12"/>
          </p:nvPr>
        </p:nvSpPr>
        <p:spPr/>
        <p:txBody>
          <a:bodyPr/>
          <a:lstStyle/>
          <a:p>
            <a:fld id="{F2257FC3-DEF1-45B1-A7DF-E0AD59BA70FF}" type="slidenum">
              <a:rPr lang="en-CA" smtClean="0"/>
              <a:pPr/>
              <a:t>26</a:t>
            </a:fld>
            <a:endParaRPr lang="en-CA"/>
          </a:p>
        </p:txBody>
      </p:sp>
      <p:pic>
        <p:nvPicPr>
          <p:cNvPr id="5" name="Picture 2" descr="C:\Users\Ella\AppData\Local\Microsoft\Windows\Temporary Internet Files\Content.IE5\JJUH8AJC\MP900422446[1].jpg"/>
          <p:cNvPicPr>
            <a:picLocks noChangeAspect="1" noChangeArrowheads="1"/>
          </p:cNvPicPr>
          <p:nvPr/>
        </p:nvPicPr>
        <p:blipFill>
          <a:blip r:embed="rId3" cstate="print"/>
          <a:srcRect/>
          <a:stretch>
            <a:fillRect/>
          </a:stretch>
        </p:blipFill>
        <p:spPr bwMode="auto">
          <a:xfrm>
            <a:off x="6310330" y="4653136"/>
            <a:ext cx="2833670" cy="2204863"/>
          </a:xfrm>
          <a:prstGeom prst="rect">
            <a:avLst/>
          </a:prstGeom>
          <a:noFill/>
        </p:spPr>
      </p:pic>
    </p:spTree>
    <p:extLst>
      <p:ext uri="{BB962C8B-B14F-4D97-AF65-F5344CB8AC3E}">
        <p14:creationId xmlns:p14="http://schemas.microsoft.com/office/powerpoint/2010/main" val="1032325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1143000"/>
          </a:xfrm>
        </p:spPr>
        <p:txBody>
          <a:bodyPr>
            <a:normAutofit fontScale="90000"/>
          </a:bodyPr>
          <a:lstStyle/>
          <a:p>
            <a:r>
              <a:rPr lang="en-CA" dirty="0" smtClean="0"/>
              <a:t>Advantages of Documentation in EHRs </a:t>
            </a:r>
            <a:r>
              <a:rPr lang="en-CA" sz="1300" dirty="0"/>
              <a:t>2,4</a:t>
            </a:r>
          </a:p>
        </p:txBody>
      </p:sp>
      <p:sp>
        <p:nvSpPr>
          <p:cNvPr id="3" name="Content Placeholder 2"/>
          <p:cNvSpPr>
            <a:spLocks noGrp="1"/>
          </p:cNvSpPr>
          <p:nvPr>
            <p:ph idx="1"/>
          </p:nvPr>
        </p:nvSpPr>
        <p:spPr>
          <a:xfrm>
            <a:off x="457200" y="1556792"/>
            <a:ext cx="8229600" cy="4525963"/>
          </a:xfrm>
        </p:spPr>
        <p:txBody>
          <a:bodyPr>
            <a:normAutofit/>
          </a:bodyPr>
          <a:lstStyle/>
          <a:p>
            <a:r>
              <a:rPr lang="en-CA" dirty="0" smtClean="0"/>
              <a:t>Ability to assess gaps in care</a:t>
            </a:r>
          </a:p>
          <a:p>
            <a:pPr>
              <a:buNone/>
            </a:pPr>
            <a:endParaRPr lang="en-CA" dirty="0" smtClean="0"/>
          </a:p>
          <a:p>
            <a:r>
              <a:rPr lang="en-CA" dirty="0" smtClean="0"/>
              <a:t>Decreased nursing time</a:t>
            </a:r>
          </a:p>
          <a:p>
            <a:pPr lvl="8">
              <a:buNone/>
            </a:pPr>
            <a:endParaRPr lang="en-CA" sz="3200" dirty="0" smtClean="0"/>
          </a:p>
          <a:p>
            <a:pPr lvl="8"/>
            <a:r>
              <a:rPr lang="en-CA" sz="3200" dirty="0" smtClean="0"/>
              <a:t>Increased communication via </a:t>
            </a:r>
            <a:br>
              <a:rPr lang="en-CA" sz="3200" dirty="0" smtClean="0"/>
            </a:br>
            <a:r>
              <a:rPr lang="en-CA" sz="3200" dirty="0" smtClean="0"/>
              <a:t>real-time and legible documentation</a:t>
            </a:r>
          </a:p>
          <a:p>
            <a:pPr lvl="8">
              <a:buNone/>
            </a:pPr>
            <a:endParaRPr lang="en-CA" sz="3200" dirty="0" smtClean="0"/>
          </a:p>
          <a:p>
            <a:endParaRPr lang="en-CA" dirty="0" smtClean="0"/>
          </a:p>
          <a:p>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27</a:t>
            </a:fld>
            <a:endParaRPr lang="en-CA"/>
          </a:p>
        </p:txBody>
      </p:sp>
      <p:pic>
        <p:nvPicPr>
          <p:cNvPr id="5" name="Picture 8" descr="C:\Users\Ella\AppData\Local\Microsoft\Windows\Temporary Internet Files\Content.IE5\N3GANF2F\MP900443237[1].jpg"/>
          <p:cNvPicPr>
            <a:picLocks noChangeAspect="1" noChangeArrowheads="1"/>
          </p:cNvPicPr>
          <p:nvPr/>
        </p:nvPicPr>
        <p:blipFill>
          <a:blip r:embed="rId3" cstate="print"/>
          <a:srcRect l="9343"/>
          <a:stretch>
            <a:fillRect/>
          </a:stretch>
        </p:blipFill>
        <p:spPr bwMode="auto">
          <a:xfrm>
            <a:off x="683568" y="3573016"/>
            <a:ext cx="3096344" cy="2342361"/>
          </a:xfrm>
          <a:prstGeom prst="rect">
            <a:avLst/>
          </a:prstGeom>
          <a:noFill/>
        </p:spPr>
      </p:pic>
    </p:spTree>
    <p:extLst>
      <p:ext uri="{BB962C8B-B14F-4D97-AF65-F5344CB8AC3E}">
        <p14:creationId xmlns:p14="http://schemas.microsoft.com/office/powerpoint/2010/main" val="2123474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229600" cy="1143000"/>
          </a:xfrm>
        </p:spPr>
        <p:txBody>
          <a:bodyPr>
            <a:normAutofit fontScale="90000"/>
          </a:bodyPr>
          <a:lstStyle/>
          <a:p>
            <a:pPr algn="l"/>
            <a:r>
              <a:rPr lang="en-CA" sz="3600" dirty="0" smtClean="0"/>
              <a:t>Decision Support at the Point-of-Care </a:t>
            </a:r>
            <a:r>
              <a:rPr lang="en-CA" sz="1200" dirty="0" smtClean="0"/>
              <a:t>2,4</a:t>
            </a:r>
            <a:br>
              <a:rPr lang="en-CA" sz="1200" dirty="0" smtClean="0"/>
            </a:br>
            <a:endParaRPr lang="en-CA" sz="4000"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28</a:t>
            </a:fld>
            <a:endParaRPr lang="en-CA"/>
          </a:p>
        </p:txBody>
      </p:sp>
      <p:pic>
        <p:nvPicPr>
          <p:cNvPr id="5" name="Picture 5" descr="C:\Users\Ella\AppData\Local\Microsoft\Windows\Temporary Internet Files\Content.IE5\4049NRFV\MP900387938[1].jpg"/>
          <p:cNvPicPr>
            <a:picLocks noGrp="1" noChangeAspect="1" noChangeArrowheads="1"/>
          </p:cNvPicPr>
          <p:nvPr>
            <p:ph idx="1"/>
          </p:nvPr>
        </p:nvPicPr>
        <p:blipFill>
          <a:blip r:embed="rId3" cstate="print"/>
          <a:srcRect/>
          <a:stretch>
            <a:fillRect/>
          </a:stretch>
        </p:blipFill>
        <p:spPr bwMode="auto">
          <a:xfrm>
            <a:off x="6876256" y="0"/>
            <a:ext cx="2267744" cy="3179080"/>
          </a:xfrm>
          <a:prstGeom prst="rect">
            <a:avLst/>
          </a:prstGeom>
          <a:noFill/>
        </p:spPr>
      </p:pic>
      <p:sp>
        <p:nvSpPr>
          <p:cNvPr id="6" name="TextBox 5"/>
          <p:cNvSpPr txBox="1"/>
          <p:nvPr/>
        </p:nvSpPr>
        <p:spPr>
          <a:xfrm>
            <a:off x="539552" y="1196752"/>
            <a:ext cx="8280920" cy="5262979"/>
          </a:xfrm>
          <a:prstGeom prst="rect">
            <a:avLst/>
          </a:prstGeom>
          <a:noFill/>
        </p:spPr>
        <p:txBody>
          <a:bodyPr wrap="square" rtlCol="0">
            <a:spAutoFit/>
          </a:bodyPr>
          <a:lstStyle/>
          <a:p>
            <a:pPr>
              <a:buFont typeface="Arial" pitchFamily="34" charset="0"/>
              <a:buChar char="•"/>
            </a:pPr>
            <a:r>
              <a:rPr lang="en-CA" sz="2600" dirty="0" smtClean="0"/>
              <a:t>Nurses are able to access a wealth of </a:t>
            </a:r>
            <a:br>
              <a:rPr lang="en-CA" sz="2600" dirty="0" smtClean="0"/>
            </a:br>
            <a:r>
              <a:rPr lang="en-CA" sz="2600" dirty="0" smtClean="0"/>
              <a:t>information at the point-of-care to support</a:t>
            </a:r>
            <a:br>
              <a:rPr lang="en-CA" sz="2600" dirty="0" smtClean="0"/>
            </a:br>
            <a:r>
              <a:rPr lang="en-CA" sz="2600" dirty="0" smtClean="0"/>
              <a:t> critical thinking and decision-making</a:t>
            </a:r>
          </a:p>
          <a:p>
            <a:pPr>
              <a:buFont typeface="Arial" pitchFamily="34" charset="0"/>
              <a:buChar char="•"/>
            </a:pPr>
            <a:endParaRPr lang="en-CA" sz="2600" dirty="0" smtClean="0"/>
          </a:p>
          <a:p>
            <a:pPr>
              <a:buFont typeface="Arial" pitchFamily="34" charset="0"/>
              <a:buChar char="•"/>
            </a:pPr>
            <a:r>
              <a:rPr lang="en-CA" sz="2600" dirty="0" smtClean="0"/>
              <a:t>In order to realize this advantage, nurses </a:t>
            </a:r>
            <a:br>
              <a:rPr lang="en-CA" sz="2600" dirty="0" smtClean="0"/>
            </a:br>
            <a:r>
              <a:rPr lang="en-CA" sz="2600" dirty="0" smtClean="0"/>
              <a:t>should:</a:t>
            </a:r>
          </a:p>
          <a:p>
            <a:pPr marL="457200" indent="-457200">
              <a:buAutoNum type="arabicParenBoth"/>
            </a:pPr>
            <a:r>
              <a:rPr lang="en-CA" sz="2600" dirty="0" smtClean="0"/>
              <a:t>Become familiar with how to access and manipulate (e.g. trend) information </a:t>
            </a:r>
          </a:p>
          <a:p>
            <a:pPr marL="457200" indent="-457200">
              <a:buAutoNum type="arabicParenBoth"/>
            </a:pPr>
            <a:r>
              <a:rPr lang="en-CA" sz="2600" dirty="0" smtClean="0"/>
              <a:t>Use critical thinking to plan care and act based on all the information available</a:t>
            </a:r>
          </a:p>
          <a:p>
            <a:pPr marL="457200" indent="-457200">
              <a:buAutoNum type="arabicParenBoth"/>
            </a:pPr>
            <a:r>
              <a:rPr lang="en-CA" sz="2600" dirty="0" smtClean="0"/>
              <a:t>Advocate for the integration of relevant clinical practice guidelines</a:t>
            </a:r>
          </a:p>
          <a:p>
            <a:pPr marL="457200" indent="-457200">
              <a:buAutoNum type="arabicParenBoth"/>
            </a:pPr>
            <a:endParaRPr lang="en-CA"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Prevent Gaps in Care </a:t>
            </a:r>
            <a:r>
              <a:rPr lang="en-CA" sz="1200" dirty="0"/>
              <a:t>2,4</a:t>
            </a:r>
          </a:p>
        </p:txBody>
      </p:sp>
      <p:sp>
        <p:nvSpPr>
          <p:cNvPr id="3" name="Content Placeholder 2"/>
          <p:cNvSpPr>
            <a:spLocks noGrp="1"/>
          </p:cNvSpPr>
          <p:nvPr>
            <p:ph idx="1"/>
          </p:nvPr>
        </p:nvSpPr>
        <p:spPr>
          <a:xfrm>
            <a:off x="457200" y="1600200"/>
            <a:ext cx="8229600" cy="4925144"/>
          </a:xfrm>
        </p:spPr>
        <p:txBody>
          <a:bodyPr>
            <a:normAutofit fontScale="92500" lnSpcReduction="10000"/>
          </a:bodyPr>
          <a:lstStyle/>
          <a:p>
            <a:r>
              <a:rPr lang="en-CA" dirty="0" smtClean="0"/>
              <a:t>Due to interoperability, clinical findings and concerns can be recorded and viewed by all authorized health team members</a:t>
            </a:r>
          </a:p>
          <a:p>
            <a:pPr>
              <a:buNone/>
            </a:pPr>
            <a:endParaRPr lang="en-CA" dirty="0" smtClean="0"/>
          </a:p>
          <a:p>
            <a:r>
              <a:rPr lang="en-CA" dirty="0" smtClean="0"/>
              <a:t>In order to improve continuity of care, nurses should:</a:t>
            </a:r>
          </a:p>
          <a:p>
            <a:pPr marL="514350" indent="-514350">
              <a:buAutoNum type="arabicParenBoth"/>
            </a:pPr>
            <a:r>
              <a:rPr lang="en-CA" dirty="0" smtClean="0"/>
              <a:t>Clearly document their clinical findings and concerns</a:t>
            </a:r>
          </a:p>
          <a:p>
            <a:pPr marL="514350" indent="-514350">
              <a:buAutoNum type="arabicParenBoth"/>
            </a:pPr>
            <a:r>
              <a:rPr lang="en-CA" dirty="0" smtClean="0"/>
              <a:t>Consulting other health care professionals to address concerns</a:t>
            </a:r>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29</a:t>
            </a:fld>
            <a:endParaRPr lang="en-C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 Types of Electronic Systems </a:t>
            </a:r>
            <a:r>
              <a:rPr lang="en-CA" sz="1200" dirty="0" smtClean="0"/>
              <a:t>1</a:t>
            </a:r>
            <a:endParaRPr lang="en-CA" sz="1200" dirty="0"/>
          </a:p>
        </p:txBody>
      </p:sp>
      <p:sp>
        <p:nvSpPr>
          <p:cNvPr id="3" name="Content Placeholder 2"/>
          <p:cNvSpPr>
            <a:spLocks noGrp="1"/>
          </p:cNvSpPr>
          <p:nvPr>
            <p:ph idx="1"/>
          </p:nvPr>
        </p:nvSpPr>
        <p:spPr/>
        <p:txBody>
          <a:bodyPr>
            <a:normAutofit fontScale="85000" lnSpcReduction="10000"/>
          </a:bodyPr>
          <a:lstStyle/>
          <a:p>
            <a:pPr marL="0" indent="0">
              <a:buNone/>
            </a:pPr>
            <a:r>
              <a:rPr lang="en-CA" dirty="0" smtClean="0"/>
              <a:t>1.  Point-of-care </a:t>
            </a:r>
            <a:r>
              <a:rPr lang="en-CA" dirty="0"/>
              <a:t>s</a:t>
            </a:r>
            <a:r>
              <a:rPr lang="en-CA" dirty="0" smtClean="0"/>
              <a:t>ystems (e.g. EMR)</a:t>
            </a:r>
          </a:p>
          <a:p>
            <a:r>
              <a:rPr lang="en-CA" dirty="0" smtClean="0"/>
              <a:t>allow entry and viewing of data within an organization </a:t>
            </a:r>
          </a:p>
          <a:p>
            <a:pPr marL="514350" indent="-514350">
              <a:buAutoNum type="arabicPeriod" startAt="2"/>
            </a:pPr>
            <a:endParaRPr lang="en-CA" dirty="0" smtClean="0"/>
          </a:p>
          <a:p>
            <a:pPr marL="514350" indent="-514350">
              <a:buAutoNum type="arabicPeriod" startAt="2"/>
            </a:pPr>
            <a:r>
              <a:rPr lang="en-CA" dirty="0" smtClean="0"/>
              <a:t>Electronic Health Records</a:t>
            </a:r>
          </a:p>
          <a:p>
            <a:r>
              <a:rPr lang="en-CA" dirty="0" smtClean="0"/>
              <a:t>allow data entry and viewing across multiple services and across a lifetime</a:t>
            </a:r>
          </a:p>
          <a:p>
            <a:pPr marL="514350" indent="-514350">
              <a:buAutoNum type="arabicPeriod" startAt="3"/>
            </a:pPr>
            <a:endParaRPr lang="en-CA" dirty="0" smtClean="0"/>
          </a:p>
          <a:p>
            <a:pPr marL="514350" indent="-514350">
              <a:buAutoNum type="arabicPeriod" startAt="3"/>
            </a:pPr>
            <a:r>
              <a:rPr lang="en-CA" dirty="0" smtClean="0"/>
              <a:t>Consumer health solutions (e.g. PHR)</a:t>
            </a:r>
          </a:p>
          <a:p>
            <a:r>
              <a:rPr lang="en-CA" dirty="0" smtClean="0"/>
              <a:t>enables the patient/client to enter, review, and share personal health information</a:t>
            </a:r>
          </a:p>
          <a:p>
            <a:pPr marL="0" indent="0">
              <a:buNone/>
            </a:pPr>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3</a:t>
            </a:fld>
            <a:endParaRPr lang="en-CA"/>
          </a:p>
        </p:txBody>
      </p:sp>
    </p:spTree>
    <p:extLst>
      <p:ext uri="{BB962C8B-B14F-4D97-AF65-F5344CB8AC3E}">
        <p14:creationId xmlns:p14="http://schemas.microsoft.com/office/powerpoint/2010/main" val="2599690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Decreased Missed/Late </a:t>
            </a:r>
            <a:br>
              <a:rPr lang="en-CA" dirty="0" smtClean="0"/>
            </a:br>
            <a:r>
              <a:rPr lang="en-CA" dirty="0" smtClean="0"/>
              <a:t>Assessments or Interventions </a:t>
            </a:r>
            <a:r>
              <a:rPr lang="en-CA" sz="1300" dirty="0"/>
              <a:t>2,4</a:t>
            </a: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CA" dirty="0" smtClean="0"/>
              <a:t>Alerts or reminders may be included in EHRs based on clinical guidelines, medication record, or monitoring devices (e.g. Cardiac monitor)</a:t>
            </a:r>
          </a:p>
          <a:p>
            <a:endParaRPr lang="en-CA" dirty="0" smtClean="0"/>
          </a:p>
          <a:p>
            <a:r>
              <a:rPr lang="en-CA" dirty="0" smtClean="0"/>
              <a:t>In order to prevent missed or late actions, nurses should:</a:t>
            </a:r>
          </a:p>
          <a:p>
            <a:pPr marL="514350" indent="-514350">
              <a:buAutoNum type="arabicParenBoth"/>
            </a:pPr>
            <a:r>
              <a:rPr lang="en-CA" dirty="0" smtClean="0"/>
              <a:t>Include patient/client  preferences</a:t>
            </a:r>
          </a:p>
          <a:p>
            <a:pPr marL="514350" indent="-514350">
              <a:buAutoNum type="arabicParenBoth"/>
            </a:pPr>
            <a:endParaRPr lang="en-CA" dirty="0" smtClean="0"/>
          </a:p>
          <a:p>
            <a:pPr marL="514350" indent="-514350">
              <a:buAutoNum type="arabicParenBoth"/>
            </a:pPr>
            <a:r>
              <a:rPr lang="en-CA" dirty="0" smtClean="0"/>
              <a:t>Use alerts/reminders to support</a:t>
            </a:r>
            <a:br>
              <a:rPr lang="en-CA" dirty="0" smtClean="0"/>
            </a:br>
            <a:r>
              <a:rPr lang="en-CA" dirty="0" smtClean="0"/>
              <a:t>(not replace) critical thinking</a:t>
            </a:r>
          </a:p>
          <a:p>
            <a:pPr marL="514350" indent="-514350">
              <a:buAutoNum type="arabicParenBoth"/>
            </a:pPr>
            <a:endParaRPr lang="en-CA" dirty="0" smtClean="0"/>
          </a:p>
          <a:p>
            <a:pPr marL="514350" indent="-514350">
              <a:buAutoNum type="arabicParenBoth"/>
            </a:pPr>
            <a:r>
              <a:rPr lang="en-CA" dirty="0" smtClean="0"/>
              <a:t>Advocate for the addition of alerts</a:t>
            </a:r>
            <a:br>
              <a:rPr lang="en-CA" dirty="0" smtClean="0"/>
            </a:br>
            <a:r>
              <a:rPr lang="en-CA" dirty="0" smtClean="0"/>
              <a:t>or reminders that would improve</a:t>
            </a:r>
            <a:br>
              <a:rPr lang="en-CA" dirty="0" smtClean="0"/>
            </a:br>
            <a:r>
              <a:rPr lang="en-CA" dirty="0" smtClean="0"/>
              <a:t>patient/client care</a:t>
            </a:r>
          </a:p>
        </p:txBody>
      </p:sp>
      <p:sp>
        <p:nvSpPr>
          <p:cNvPr id="4" name="Slide Number Placeholder 3"/>
          <p:cNvSpPr>
            <a:spLocks noGrp="1"/>
          </p:cNvSpPr>
          <p:nvPr>
            <p:ph type="sldNum" sz="quarter" idx="12"/>
          </p:nvPr>
        </p:nvSpPr>
        <p:spPr/>
        <p:txBody>
          <a:bodyPr/>
          <a:lstStyle/>
          <a:p>
            <a:fld id="{F2257FC3-DEF1-45B1-A7DF-E0AD59BA70FF}" type="slidenum">
              <a:rPr lang="en-CA" smtClean="0"/>
              <a:pPr/>
              <a:t>30</a:t>
            </a:fld>
            <a:endParaRPr lang="en-CA"/>
          </a:p>
        </p:txBody>
      </p:sp>
      <p:pic>
        <p:nvPicPr>
          <p:cNvPr id="15366" name="Picture 6" descr="C:\Users\Ella\AppData\Local\Microsoft\Windows\Temporary Internet Files\Content.IE5\1FQD7ZC5\MP900407422[1].jpg"/>
          <p:cNvPicPr>
            <a:picLocks noChangeAspect="1" noChangeArrowheads="1"/>
          </p:cNvPicPr>
          <p:nvPr/>
        </p:nvPicPr>
        <p:blipFill>
          <a:blip r:embed="rId3" cstate="print"/>
          <a:srcRect/>
          <a:stretch>
            <a:fillRect/>
          </a:stretch>
        </p:blipFill>
        <p:spPr bwMode="auto">
          <a:xfrm>
            <a:off x="6372200" y="3392404"/>
            <a:ext cx="2771800" cy="346559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Interprofessional</a:t>
            </a:r>
            <a:r>
              <a:rPr lang="en-CA" dirty="0" smtClean="0"/>
              <a:t> Patient Care</a:t>
            </a:r>
            <a:r>
              <a:rPr lang="en-CA" sz="1200" dirty="0" smtClean="0"/>
              <a:t>14</a:t>
            </a:r>
            <a:endParaRPr lang="en-CA" sz="1200" dirty="0"/>
          </a:p>
        </p:txBody>
      </p:sp>
      <p:sp>
        <p:nvSpPr>
          <p:cNvPr id="3" name="Content Placeholder 2"/>
          <p:cNvSpPr>
            <a:spLocks noGrp="1"/>
          </p:cNvSpPr>
          <p:nvPr>
            <p:ph idx="1"/>
          </p:nvPr>
        </p:nvSpPr>
        <p:spPr/>
        <p:txBody>
          <a:bodyPr/>
          <a:lstStyle/>
          <a:p>
            <a:r>
              <a:rPr lang="en-CA" dirty="0" smtClean="0"/>
              <a:t>Improved communication between team members</a:t>
            </a:r>
          </a:p>
          <a:p>
            <a:r>
              <a:rPr lang="en-CA" dirty="0" smtClean="0"/>
              <a:t>Increased quality and accuracy of information </a:t>
            </a:r>
          </a:p>
          <a:p>
            <a:r>
              <a:rPr lang="en-CA" dirty="0" smtClean="0"/>
              <a:t>Increased opportunity for </a:t>
            </a:r>
            <a:r>
              <a:rPr lang="en-CA" dirty="0" err="1" smtClean="0"/>
              <a:t>interprofessional</a:t>
            </a:r>
            <a:r>
              <a:rPr lang="en-CA" dirty="0" smtClean="0"/>
              <a:t> collaboration </a:t>
            </a:r>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31</a:t>
            </a:fld>
            <a:endParaRPr lang="en-CA"/>
          </a:p>
        </p:txBody>
      </p:sp>
    </p:spTree>
    <p:extLst>
      <p:ext uri="{BB962C8B-B14F-4D97-AF65-F5344CB8AC3E}">
        <p14:creationId xmlns:p14="http://schemas.microsoft.com/office/powerpoint/2010/main" val="153592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EHRs and Therapeutic Relationships </a:t>
            </a:r>
            <a:r>
              <a:rPr lang="en-CA" sz="1300" dirty="0" smtClean="0"/>
              <a:t>12-13</a:t>
            </a:r>
            <a:endParaRPr lang="en-CA" sz="1300" dirty="0"/>
          </a:p>
        </p:txBody>
      </p:sp>
      <p:sp>
        <p:nvSpPr>
          <p:cNvPr id="3" name="Content Placeholder 2"/>
          <p:cNvSpPr>
            <a:spLocks noGrp="1"/>
          </p:cNvSpPr>
          <p:nvPr>
            <p:ph idx="1"/>
          </p:nvPr>
        </p:nvSpPr>
        <p:spPr/>
        <p:txBody>
          <a:bodyPr>
            <a:normAutofit lnSpcReduction="10000"/>
          </a:bodyPr>
          <a:lstStyle/>
          <a:p>
            <a:r>
              <a:rPr lang="en-CA" dirty="0" smtClean="0"/>
              <a:t>There is potential for clinical systems like EHRs to both support and hinder the nurse-patient/ -client relationship</a:t>
            </a:r>
          </a:p>
          <a:p>
            <a:endParaRPr lang="en-CA" dirty="0" smtClean="0"/>
          </a:p>
          <a:p>
            <a:pPr algn="ctr">
              <a:buNone/>
            </a:pPr>
            <a:r>
              <a:rPr lang="en-CA" dirty="0" smtClean="0"/>
              <a:t>What are ways that EHRs can hinder this relationship?</a:t>
            </a:r>
          </a:p>
          <a:p>
            <a:pPr algn="ctr">
              <a:buNone/>
            </a:pPr>
            <a:endParaRPr lang="en-CA" dirty="0" smtClean="0"/>
          </a:p>
          <a:p>
            <a:pPr algn="ctr">
              <a:buNone/>
            </a:pPr>
            <a:r>
              <a:rPr lang="en-CA" dirty="0" smtClean="0"/>
              <a:t>What are ways that EHRs can support this relationship?</a:t>
            </a:r>
          </a:p>
        </p:txBody>
      </p:sp>
      <p:sp>
        <p:nvSpPr>
          <p:cNvPr id="8" name="Slide Number Placeholder 7"/>
          <p:cNvSpPr>
            <a:spLocks noGrp="1"/>
          </p:cNvSpPr>
          <p:nvPr>
            <p:ph type="sldNum" sz="quarter" idx="12"/>
          </p:nvPr>
        </p:nvSpPr>
        <p:spPr/>
        <p:txBody>
          <a:bodyPr/>
          <a:lstStyle/>
          <a:p>
            <a:fld id="{F2257FC3-DEF1-45B1-A7DF-E0AD59BA70FF}" type="slidenum">
              <a:rPr lang="en-CA" smtClean="0"/>
              <a:pPr/>
              <a:t>32</a:t>
            </a:fld>
            <a:endParaRPr lang="en-C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Increase or Support Patient/Client Involvement in Care </a:t>
            </a:r>
            <a:r>
              <a:rPr lang="en-CA" sz="1300" dirty="0"/>
              <a:t>2,4</a:t>
            </a:r>
          </a:p>
        </p:txBody>
      </p:sp>
      <p:sp>
        <p:nvSpPr>
          <p:cNvPr id="3" name="Content Placeholder 2"/>
          <p:cNvSpPr>
            <a:spLocks noGrp="1"/>
          </p:cNvSpPr>
          <p:nvPr>
            <p:ph idx="1"/>
          </p:nvPr>
        </p:nvSpPr>
        <p:spPr>
          <a:xfrm>
            <a:off x="457200" y="1600200"/>
            <a:ext cx="8229600" cy="4997152"/>
          </a:xfrm>
        </p:spPr>
        <p:txBody>
          <a:bodyPr>
            <a:normAutofit fontScale="85000" lnSpcReduction="10000"/>
          </a:bodyPr>
          <a:lstStyle/>
          <a:p>
            <a:r>
              <a:rPr lang="en-CA" dirty="0" smtClean="0"/>
              <a:t>Use of trending and integrating EHRs with PHRs allows for increased participation of the patient/client in their health</a:t>
            </a:r>
          </a:p>
          <a:p>
            <a:pPr>
              <a:buNone/>
            </a:pPr>
            <a:endParaRPr lang="en-CA" dirty="0" smtClean="0"/>
          </a:p>
          <a:p>
            <a:r>
              <a:rPr lang="en-CA" dirty="0" smtClean="0"/>
              <a:t>In order to support this involvement, nurses should:</a:t>
            </a:r>
          </a:p>
          <a:p>
            <a:pPr marL="514350" indent="-514350">
              <a:buAutoNum type="arabicParenBoth"/>
            </a:pPr>
            <a:r>
              <a:rPr lang="en-CA" dirty="0" smtClean="0"/>
              <a:t>Teach specific self-management activities</a:t>
            </a:r>
          </a:p>
          <a:p>
            <a:pPr marL="514350" indent="-514350">
              <a:buAutoNum type="arabicParenBoth"/>
            </a:pPr>
            <a:endParaRPr lang="en-CA" dirty="0" smtClean="0"/>
          </a:p>
          <a:p>
            <a:pPr marL="514350" indent="-514350">
              <a:buAutoNum type="arabicParenBoth"/>
            </a:pPr>
            <a:r>
              <a:rPr lang="en-CA" dirty="0" smtClean="0"/>
              <a:t>Provide on-going support as challenges arise</a:t>
            </a:r>
          </a:p>
          <a:p>
            <a:pPr marL="514350" indent="-514350">
              <a:buAutoNum type="arabicParenBoth"/>
            </a:pPr>
            <a:endParaRPr lang="en-CA" dirty="0" smtClean="0"/>
          </a:p>
          <a:p>
            <a:pPr marL="514350" indent="-514350">
              <a:buAutoNum type="arabicParenBoth"/>
            </a:pPr>
            <a:r>
              <a:rPr lang="en-CA" dirty="0" smtClean="0"/>
              <a:t>Recommend seeking professional care when a health concern requires professional intervention</a:t>
            </a:r>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33</a:t>
            </a:fld>
            <a:endParaRPr lang="en-CA"/>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Recommendations to Support the</a:t>
            </a:r>
            <a:br>
              <a:rPr lang="en-CA" dirty="0" smtClean="0"/>
            </a:br>
            <a:r>
              <a:rPr lang="en-CA" dirty="0" smtClean="0"/>
              <a:t>Therapeutic Relationship </a:t>
            </a:r>
            <a:r>
              <a:rPr lang="en-CA" sz="1300" dirty="0" smtClean="0"/>
              <a:t>12</a:t>
            </a:r>
            <a:endParaRPr lang="en-CA" sz="1300" dirty="0"/>
          </a:p>
        </p:txBody>
      </p:sp>
      <p:sp>
        <p:nvSpPr>
          <p:cNvPr id="3" name="Content Placeholder 2"/>
          <p:cNvSpPr>
            <a:spLocks noGrp="1"/>
          </p:cNvSpPr>
          <p:nvPr>
            <p:ph idx="1"/>
          </p:nvPr>
        </p:nvSpPr>
        <p:spPr>
          <a:xfrm>
            <a:off x="457200" y="1600200"/>
            <a:ext cx="8229600" cy="4997152"/>
          </a:xfrm>
        </p:spPr>
        <p:txBody>
          <a:bodyPr>
            <a:normAutofit fontScale="85000" lnSpcReduction="20000"/>
          </a:bodyPr>
          <a:lstStyle/>
          <a:p>
            <a:r>
              <a:rPr lang="en-CA" dirty="0" smtClean="0"/>
              <a:t>Connect</a:t>
            </a:r>
          </a:p>
          <a:p>
            <a:pPr lvl="1"/>
            <a:r>
              <a:rPr lang="en-CA" dirty="0" smtClean="0"/>
              <a:t>Use eye-contact, names, ask about symptoms instead of relying on what has been recorded, etc.</a:t>
            </a:r>
          </a:p>
          <a:p>
            <a:pPr lvl="1"/>
            <a:endParaRPr lang="en-CA" dirty="0" smtClean="0"/>
          </a:p>
          <a:p>
            <a:r>
              <a:rPr lang="en-CA" dirty="0" smtClean="0"/>
              <a:t>Collaborate</a:t>
            </a:r>
          </a:p>
          <a:p>
            <a:pPr lvl="1"/>
            <a:r>
              <a:rPr lang="en-CA" dirty="0" smtClean="0"/>
              <a:t>Ensure the screen is not hidden, ask permission to document during the interaction, explain what you are doing when you access information in the EHR, ask the patient/client for their thoughts on the information, etc.</a:t>
            </a:r>
          </a:p>
          <a:p>
            <a:pPr lvl="1"/>
            <a:endParaRPr lang="en-CA" dirty="0" smtClean="0"/>
          </a:p>
          <a:p>
            <a:r>
              <a:rPr lang="en-CA" dirty="0" smtClean="0"/>
              <a:t>Close</a:t>
            </a:r>
          </a:p>
          <a:p>
            <a:pPr lvl="1"/>
            <a:r>
              <a:rPr lang="en-CA" dirty="0" smtClean="0"/>
              <a:t>Remind the patient/client about privacy of information, review main findings, finish with eye-contact, etc.</a:t>
            </a:r>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34</a:t>
            </a:fld>
            <a:endParaRPr lang="en-CA"/>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5125" name="Picture 5" descr="C:\Users\Ella\AppData\Local\Microsoft\Windows\Temporary Internet Files\Content.IE5\YZX191UO\MP900433180[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 name="Slide Number Placeholder 7"/>
          <p:cNvSpPr>
            <a:spLocks noGrp="1"/>
          </p:cNvSpPr>
          <p:nvPr>
            <p:ph type="sldNum" sz="quarter" idx="12"/>
          </p:nvPr>
        </p:nvSpPr>
        <p:spPr/>
        <p:txBody>
          <a:bodyPr/>
          <a:lstStyle/>
          <a:p>
            <a:fld id="{F2257FC3-DEF1-45B1-A7DF-E0AD59BA70FF}" type="slidenum">
              <a:rPr lang="en-CA" smtClean="0"/>
              <a:pPr/>
              <a:t>35</a:t>
            </a:fld>
            <a:endParaRPr lang="en-CA"/>
          </a:p>
        </p:txBody>
      </p:sp>
      <p:sp>
        <p:nvSpPr>
          <p:cNvPr id="9" name="TextBox 8"/>
          <p:cNvSpPr txBox="1"/>
          <p:nvPr/>
        </p:nvSpPr>
        <p:spPr>
          <a:xfrm>
            <a:off x="5220072" y="0"/>
            <a:ext cx="3923928" cy="2431435"/>
          </a:xfrm>
          <a:prstGeom prst="rect">
            <a:avLst/>
          </a:prstGeom>
          <a:noFill/>
        </p:spPr>
        <p:txBody>
          <a:bodyPr wrap="square" rtlCol="0">
            <a:spAutoFit/>
          </a:bodyPr>
          <a:lstStyle/>
          <a:p>
            <a:r>
              <a:rPr lang="en-CA" sz="3800" b="1" dirty="0" smtClean="0"/>
              <a:t>Avoid complaining about technology</a:t>
            </a:r>
          </a:p>
          <a:p>
            <a:r>
              <a:rPr lang="en-CA" sz="3800" b="1" dirty="0" smtClean="0"/>
              <a:t> to the patient or client!! </a:t>
            </a:r>
            <a:r>
              <a:rPr lang="en-CA" sz="1200" b="1" dirty="0" smtClean="0"/>
              <a:t>12</a:t>
            </a:r>
            <a:endParaRPr lang="en-CA" sz="12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19256" cy="1143000"/>
          </a:xfrm>
        </p:spPr>
        <p:txBody>
          <a:bodyPr/>
          <a:lstStyle/>
          <a:p>
            <a:r>
              <a:rPr lang="en-CA" dirty="0" smtClean="0"/>
              <a:t>Review of Main Points</a:t>
            </a:r>
            <a:endParaRPr lang="en-CA" dirty="0"/>
          </a:p>
        </p:txBody>
      </p:sp>
      <p:sp>
        <p:nvSpPr>
          <p:cNvPr id="3" name="Content Placeholder 2"/>
          <p:cNvSpPr>
            <a:spLocks noGrp="1"/>
          </p:cNvSpPr>
          <p:nvPr>
            <p:ph idx="1"/>
          </p:nvPr>
        </p:nvSpPr>
        <p:spPr>
          <a:xfrm>
            <a:off x="251520" y="1124744"/>
            <a:ext cx="8640960" cy="5733256"/>
          </a:xfrm>
        </p:spPr>
        <p:txBody>
          <a:bodyPr>
            <a:normAutofit fontScale="77500" lnSpcReduction="20000"/>
          </a:bodyPr>
          <a:lstStyle/>
          <a:p>
            <a:r>
              <a:rPr lang="en-CA" sz="2900" dirty="0" smtClean="0"/>
              <a:t>Point-of-care systems, EHRs, and consumer health solutions are 3 different types of electronic systems that vary in scope, access, and </a:t>
            </a:r>
            <a:br>
              <a:rPr lang="en-CA" sz="2900" dirty="0" smtClean="0"/>
            </a:br>
            <a:r>
              <a:rPr lang="en-CA" sz="2900" dirty="0" smtClean="0"/>
              <a:t>advantages</a:t>
            </a:r>
          </a:p>
          <a:p>
            <a:pPr marL="0" indent="0">
              <a:buNone/>
            </a:pPr>
            <a:endParaRPr lang="en-CA" sz="2900" dirty="0" smtClean="0"/>
          </a:p>
          <a:p>
            <a:r>
              <a:rPr lang="en-CA" sz="2900" dirty="0" smtClean="0"/>
              <a:t>ICT devices</a:t>
            </a:r>
            <a:br>
              <a:rPr lang="en-CA" sz="2900" dirty="0" smtClean="0"/>
            </a:br>
            <a:r>
              <a:rPr lang="en-CA" sz="2900" dirty="0" smtClean="0"/>
              <a:t>provide opportunities to </a:t>
            </a:r>
            <a:br>
              <a:rPr lang="en-CA" sz="2900" dirty="0" smtClean="0"/>
            </a:br>
            <a:r>
              <a:rPr lang="en-CA" sz="2900" dirty="0" smtClean="0"/>
              <a:t>improve access to health resources</a:t>
            </a:r>
            <a:br>
              <a:rPr lang="en-CA" sz="2900" dirty="0" smtClean="0"/>
            </a:br>
            <a:r>
              <a:rPr lang="en-CA" sz="2900" dirty="0" smtClean="0"/>
              <a:t>in remote locations</a:t>
            </a:r>
          </a:p>
          <a:p>
            <a:pPr>
              <a:buNone/>
            </a:pPr>
            <a:r>
              <a:rPr lang="en-CA" sz="2900" dirty="0" smtClean="0"/>
              <a:t>	</a:t>
            </a:r>
          </a:p>
          <a:p>
            <a:r>
              <a:rPr lang="en-CA" sz="2900" dirty="0" smtClean="0"/>
              <a:t>ICTs can be </a:t>
            </a:r>
            <a:br>
              <a:rPr lang="en-CA" sz="2900" dirty="0" smtClean="0"/>
            </a:br>
            <a:r>
              <a:rPr lang="en-CA" sz="2900" dirty="0" smtClean="0"/>
              <a:t>delivery of patient care through:</a:t>
            </a:r>
          </a:p>
          <a:p>
            <a:pPr lvl="1"/>
            <a:r>
              <a:rPr lang="en-CA" sz="2900" dirty="0"/>
              <a:t>Mobile/virtual care delivery</a:t>
            </a:r>
          </a:p>
          <a:p>
            <a:pPr lvl="1"/>
            <a:r>
              <a:rPr lang="en-CA" sz="2900" dirty="0"/>
              <a:t>Improved documentation </a:t>
            </a:r>
          </a:p>
          <a:p>
            <a:pPr lvl="1"/>
            <a:r>
              <a:rPr lang="en-CA" sz="2900" dirty="0"/>
              <a:t>Decision support at the point of care</a:t>
            </a:r>
          </a:p>
          <a:p>
            <a:pPr lvl="1"/>
            <a:r>
              <a:rPr lang="en-CA" sz="2900" dirty="0"/>
              <a:t>Preventing gaps in patient care</a:t>
            </a:r>
          </a:p>
          <a:p>
            <a:pPr lvl="1"/>
            <a:r>
              <a:rPr lang="en-CA" sz="2900" dirty="0"/>
              <a:t>New opportunities </a:t>
            </a:r>
            <a:r>
              <a:rPr lang="en-CA" sz="2900" dirty="0" smtClean="0"/>
              <a:t>for inter-professional </a:t>
            </a:r>
            <a:r>
              <a:rPr lang="en-CA" sz="2900" dirty="0"/>
              <a:t>care</a:t>
            </a:r>
          </a:p>
          <a:p>
            <a:endParaRPr lang="en-CA" dirty="0" smtClean="0"/>
          </a:p>
          <a:p>
            <a:pPr lvl="1"/>
            <a:endParaRPr lang="en-CA" dirty="0" smtClean="0"/>
          </a:p>
          <a:p>
            <a:pPr lvl="1"/>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36</a:t>
            </a:fld>
            <a:endParaRPr lang="en-CA"/>
          </a:p>
        </p:txBody>
      </p:sp>
      <p:pic>
        <p:nvPicPr>
          <p:cNvPr id="16393" name="Picture 9" descr="C:\Users\Ella\AppData\Local\Microsoft\Windows\Temporary Internet Files\Content.IE5\N3GANF2F\MP900407500[1].jpg"/>
          <p:cNvPicPr>
            <a:picLocks noChangeAspect="1" noChangeArrowheads="1"/>
          </p:cNvPicPr>
          <p:nvPr/>
        </p:nvPicPr>
        <p:blipFill>
          <a:blip r:embed="rId2" cstate="print"/>
          <a:srcRect l="4151" t="21651" r="36508" b="21650"/>
          <a:stretch>
            <a:fillRect/>
          </a:stretch>
        </p:blipFill>
        <p:spPr bwMode="auto">
          <a:xfrm>
            <a:off x="5652120" y="2060848"/>
            <a:ext cx="3325167" cy="352839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457200" y="1340768"/>
            <a:ext cx="8229600" cy="5040560"/>
          </a:xfrm>
        </p:spPr>
        <p:txBody>
          <a:bodyPr>
            <a:normAutofit fontScale="25000" lnSpcReduction="20000"/>
          </a:bodyPr>
          <a:lstStyle/>
          <a:p>
            <a:pPr marL="514350" indent="-514350">
              <a:buFont typeface="+mj-lt"/>
              <a:buAutoNum type="arabicPeriod"/>
            </a:pPr>
            <a:r>
              <a:rPr lang="en-CA" sz="4600" dirty="0" smtClean="0"/>
              <a:t>Canada Health </a:t>
            </a:r>
            <a:r>
              <a:rPr lang="en-CA" sz="4600" dirty="0" err="1" smtClean="0"/>
              <a:t>Infoway</a:t>
            </a:r>
            <a:r>
              <a:rPr lang="en-CA" sz="4600" dirty="0" smtClean="0"/>
              <a:t>.  (2013).  </a:t>
            </a:r>
            <a:r>
              <a:rPr lang="en-CA" sz="4600" dirty="0"/>
              <a:t>Retrieved from:  https://</a:t>
            </a:r>
            <a:r>
              <a:rPr lang="en-CA" sz="4600" dirty="0" smtClean="0"/>
              <a:t>www.infoway-inforoute.ca/</a:t>
            </a:r>
          </a:p>
          <a:p>
            <a:pPr marL="514350" indent="-514350">
              <a:buFont typeface="+mj-lt"/>
              <a:buAutoNum type="arabicPeriod"/>
            </a:pPr>
            <a:r>
              <a:rPr lang="en-CA" sz="4600" dirty="0">
                <a:solidFill>
                  <a:srgbClr val="143740"/>
                </a:solidFill>
              </a:rPr>
              <a:t>Canada Health </a:t>
            </a:r>
            <a:r>
              <a:rPr lang="en-CA" sz="4600" dirty="0" err="1">
                <a:solidFill>
                  <a:srgbClr val="143740"/>
                </a:solidFill>
              </a:rPr>
              <a:t>Infoway</a:t>
            </a:r>
            <a:r>
              <a:rPr lang="en-CA" sz="4600" dirty="0">
                <a:solidFill>
                  <a:srgbClr val="143740"/>
                </a:solidFill>
              </a:rPr>
              <a:t>. (2012a). </a:t>
            </a:r>
            <a:r>
              <a:rPr lang="en-CA" sz="4600" i="1" dirty="0">
                <a:solidFill>
                  <a:srgbClr val="143740"/>
                </a:solidFill>
              </a:rPr>
              <a:t>Benefits to clinicians.</a:t>
            </a:r>
            <a:r>
              <a:rPr lang="en-CA" sz="4600" dirty="0">
                <a:solidFill>
                  <a:srgbClr val="143740"/>
                </a:solidFill>
              </a:rPr>
              <a:t> Retrieved from </a:t>
            </a:r>
            <a:r>
              <a:rPr lang="en-CA" sz="4600" dirty="0">
                <a:solidFill>
                  <a:srgbClr val="143740"/>
                </a:solidFill>
                <a:hlinkClick r:id="rId3"/>
              </a:rPr>
              <a:t>https://www.infoway-inforoute.ca/index.php/progress-in-canada/knowing-is-better/knowing-is-better-for-clinicians/benefits-to-clinicians</a:t>
            </a:r>
            <a:r>
              <a:rPr lang="en-CA" sz="4600" dirty="0">
                <a:solidFill>
                  <a:srgbClr val="143740"/>
                </a:solidFill>
              </a:rPr>
              <a:t>.</a:t>
            </a:r>
          </a:p>
          <a:p>
            <a:pPr marL="514350" indent="-514350">
              <a:buFont typeface="+mj-lt"/>
              <a:buAutoNum type="arabicPeriod"/>
            </a:pPr>
            <a:r>
              <a:rPr lang="en-CA" sz="4600" dirty="0"/>
              <a:t>Saba, V. K. &amp; McCormick, K. A. (2006). </a:t>
            </a:r>
            <a:r>
              <a:rPr lang="en-CA" sz="4600" i="1" dirty="0"/>
              <a:t>Essentials of nursing informatics</a:t>
            </a:r>
            <a:r>
              <a:rPr lang="en-CA" sz="4600" dirty="0"/>
              <a:t> (4th </a:t>
            </a:r>
            <a:r>
              <a:rPr lang="en-CA" sz="4600" dirty="0" err="1" smtClean="0"/>
              <a:t>ed</a:t>
            </a:r>
            <a:r>
              <a:rPr lang="en-CA" sz="4600" dirty="0" smtClean="0"/>
              <a:t>). </a:t>
            </a:r>
            <a:r>
              <a:rPr lang="en-CA" sz="4600" dirty="0"/>
              <a:t>New York: McGraw-Hill, Medical Publishing Division. </a:t>
            </a:r>
          </a:p>
          <a:p>
            <a:pPr marL="514350" indent="-514350">
              <a:buFont typeface="+mj-lt"/>
              <a:buAutoNum type="arabicPeriod"/>
            </a:pPr>
            <a:r>
              <a:rPr lang="en-CA" sz="4600" dirty="0" smtClean="0"/>
              <a:t>Ball</a:t>
            </a:r>
            <a:r>
              <a:rPr lang="en-CA" sz="4600" dirty="0"/>
              <a:t>, M. J., Douglas, J. V., &amp; Hinton Walker, P. (Eds.). (2011). </a:t>
            </a:r>
            <a:r>
              <a:rPr lang="en-CA" sz="4600" i="1" dirty="0"/>
              <a:t>Nursing informatics where technology and caring meet</a:t>
            </a:r>
            <a:r>
              <a:rPr lang="en-CA" sz="4600" dirty="0"/>
              <a:t> (4th </a:t>
            </a:r>
            <a:r>
              <a:rPr lang="en-CA" sz="4600" dirty="0" err="1" smtClean="0"/>
              <a:t>ed</a:t>
            </a:r>
            <a:r>
              <a:rPr lang="en-CA" sz="4600" dirty="0" smtClean="0"/>
              <a:t>). </a:t>
            </a:r>
            <a:r>
              <a:rPr lang="en-CA" sz="4600" dirty="0"/>
              <a:t>London ; New York: Springer. </a:t>
            </a:r>
          </a:p>
          <a:p>
            <a:pPr marL="514350" indent="-514350">
              <a:buFont typeface="+mj-lt"/>
              <a:buAutoNum type="arabicPeriod"/>
            </a:pPr>
            <a:r>
              <a:rPr lang="en-CA" sz="4600" dirty="0" smtClean="0"/>
              <a:t>Office </a:t>
            </a:r>
            <a:r>
              <a:rPr lang="en-CA" sz="4600" dirty="0"/>
              <a:t>of the Auditor General of Canada. (2010).  Electronic health records in Canada.  Retrieved from </a:t>
            </a:r>
            <a:r>
              <a:rPr lang="en-CA" sz="4600" dirty="0">
                <a:hlinkClick r:id="rId4"/>
              </a:rPr>
              <a:t>http://www.oag-bvg.gc.ca/internet/docs/parl_oag_201004_07_e.pdf</a:t>
            </a:r>
            <a:endParaRPr lang="en-CA" sz="4600" dirty="0"/>
          </a:p>
          <a:p>
            <a:pPr marL="514350" indent="-514350">
              <a:buFont typeface="+mj-lt"/>
              <a:buAutoNum type="arabicPeriod"/>
            </a:pPr>
            <a:r>
              <a:rPr lang="en-CA" sz="4600" dirty="0" smtClean="0"/>
              <a:t>Canada </a:t>
            </a:r>
            <a:r>
              <a:rPr lang="en-CA" sz="4600" dirty="0"/>
              <a:t>Health </a:t>
            </a:r>
            <a:r>
              <a:rPr lang="en-CA" sz="4600" dirty="0" err="1"/>
              <a:t>Infoway</a:t>
            </a:r>
            <a:r>
              <a:rPr lang="en-CA" sz="4600" dirty="0"/>
              <a:t>. (2005, March). </a:t>
            </a:r>
            <a:r>
              <a:rPr lang="en-CA" sz="4600" i="1" dirty="0" smtClean="0"/>
              <a:t>Pan-</a:t>
            </a:r>
            <a:r>
              <a:rPr lang="en-CA" sz="4600" i="1" dirty="0"/>
              <a:t>C</a:t>
            </a:r>
            <a:r>
              <a:rPr lang="en-CA" sz="4600" i="1" dirty="0" smtClean="0"/>
              <a:t>anada </a:t>
            </a:r>
            <a:r>
              <a:rPr lang="en-CA" sz="4600" i="1" dirty="0"/>
              <a:t>electronic health record executive </a:t>
            </a:r>
            <a:r>
              <a:rPr lang="en-CA" sz="4600" i="1" dirty="0">
                <a:solidFill>
                  <a:srgbClr val="143740"/>
                </a:solidFill>
              </a:rPr>
              <a:t>summary</a:t>
            </a:r>
            <a:r>
              <a:rPr lang="en-CA" sz="4600" i="1" dirty="0" smtClean="0">
                <a:solidFill>
                  <a:srgbClr val="143740"/>
                </a:solidFill>
              </a:rPr>
              <a:t>.  </a:t>
            </a:r>
            <a:r>
              <a:rPr lang="en-CA" sz="4600" dirty="0" smtClean="0">
                <a:solidFill>
                  <a:srgbClr val="143740"/>
                </a:solidFill>
              </a:rPr>
              <a:t>Retrieved from:  </a:t>
            </a:r>
            <a:r>
              <a:rPr lang="en-CA" sz="4600" dirty="0" smtClean="0">
                <a:solidFill>
                  <a:srgbClr val="143740"/>
                </a:solidFill>
                <a:hlinkClick r:id="rId5"/>
              </a:rPr>
              <a:t>https</a:t>
            </a:r>
            <a:r>
              <a:rPr lang="en-CA" sz="4600" dirty="0">
                <a:solidFill>
                  <a:srgbClr val="143740"/>
                </a:solidFill>
                <a:hlinkClick r:id="rId5"/>
              </a:rPr>
              <a:t>://www.infoway-inforoute.ca</a:t>
            </a:r>
            <a:r>
              <a:rPr lang="en-CA" sz="4600" dirty="0" smtClean="0">
                <a:solidFill>
                  <a:srgbClr val="143740"/>
                </a:solidFill>
                <a:hlinkClick r:id="rId5"/>
              </a:rPr>
              <a:t>/ .../83-canada-health-infoway-s-10-year-</a:t>
            </a:r>
            <a:r>
              <a:rPr lang="en-CA" sz="4600" dirty="0" smtClean="0">
                <a:solidFill>
                  <a:srgbClr val="143740"/>
                </a:solidFill>
              </a:rPr>
              <a:t>investment-strategy-executive-summary.  (OLD 1)</a:t>
            </a:r>
            <a:endParaRPr lang="en-CA" sz="4600" dirty="0">
              <a:solidFill>
                <a:srgbClr val="143740"/>
              </a:solidFill>
            </a:endParaRPr>
          </a:p>
          <a:p>
            <a:pPr marL="514350" indent="-514350">
              <a:buFont typeface="+mj-lt"/>
              <a:buAutoNum type="arabicPeriod"/>
            </a:pPr>
            <a:r>
              <a:rPr lang="en-CA" sz="4600" dirty="0" smtClean="0">
                <a:solidFill>
                  <a:srgbClr val="143740"/>
                </a:solidFill>
              </a:rPr>
              <a:t>Canada </a:t>
            </a:r>
            <a:r>
              <a:rPr lang="en-CA" sz="4600" dirty="0">
                <a:solidFill>
                  <a:srgbClr val="143740"/>
                </a:solidFill>
              </a:rPr>
              <a:t>Health </a:t>
            </a:r>
            <a:r>
              <a:rPr lang="en-CA" sz="4600" dirty="0" err="1">
                <a:solidFill>
                  <a:srgbClr val="143740"/>
                </a:solidFill>
              </a:rPr>
              <a:t>Infoway</a:t>
            </a:r>
            <a:r>
              <a:rPr lang="en-CA" sz="4600" dirty="0">
                <a:solidFill>
                  <a:srgbClr val="143740"/>
                </a:solidFill>
              </a:rPr>
              <a:t>. (2012a). </a:t>
            </a:r>
            <a:r>
              <a:rPr lang="en-CA" sz="4600" i="1" dirty="0">
                <a:solidFill>
                  <a:srgbClr val="143740"/>
                </a:solidFill>
              </a:rPr>
              <a:t>Benefits to clinicians.</a:t>
            </a:r>
            <a:r>
              <a:rPr lang="en-CA" sz="4600" dirty="0">
                <a:solidFill>
                  <a:srgbClr val="143740"/>
                </a:solidFill>
              </a:rPr>
              <a:t> </a:t>
            </a:r>
            <a:r>
              <a:rPr lang="en-CA" sz="4600" dirty="0" smtClean="0">
                <a:solidFill>
                  <a:srgbClr val="143740"/>
                </a:solidFill>
              </a:rPr>
              <a:t>Retrieved </a:t>
            </a:r>
            <a:r>
              <a:rPr lang="en-CA" sz="4600" dirty="0">
                <a:solidFill>
                  <a:srgbClr val="143740"/>
                </a:solidFill>
              </a:rPr>
              <a:t>from </a:t>
            </a:r>
            <a:r>
              <a:rPr lang="en-CA" sz="4600" dirty="0">
                <a:solidFill>
                  <a:srgbClr val="143740"/>
                </a:solidFill>
                <a:hlinkClick r:id="rId3"/>
              </a:rPr>
              <a:t>https://</a:t>
            </a:r>
            <a:r>
              <a:rPr lang="en-CA" sz="4600" dirty="0" smtClean="0">
                <a:solidFill>
                  <a:srgbClr val="143740"/>
                </a:solidFill>
                <a:hlinkClick r:id="rId3"/>
              </a:rPr>
              <a:t>www.infoway-inforoute.ca/index.php/progress-in-canada/knowing-is-better/knowing-is-better-for-clinicians/benefits-to-clinicians</a:t>
            </a:r>
            <a:r>
              <a:rPr lang="en-CA" sz="4600" dirty="0" smtClean="0">
                <a:solidFill>
                  <a:srgbClr val="143740"/>
                </a:solidFill>
              </a:rPr>
              <a:t>.</a:t>
            </a:r>
          </a:p>
          <a:p>
            <a:pPr marL="514350" indent="-514350">
              <a:buFont typeface="+mj-lt"/>
              <a:buAutoNum type="arabicPeriod"/>
            </a:pPr>
            <a:r>
              <a:rPr lang="en-CA" sz="4600" dirty="0" err="1" smtClean="0"/>
              <a:t>Detmer</a:t>
            </a:r>
            <a:r>
              <a:rPr lang="en-CA" sz="4600" dirty="0"/>
              <a:t>, D., </a:t>
            </a:r>
            <a:r>
              <a:rPr lang="en-CA" sz="4600" dirty="0" err="1"/>
              <a:t>Bloomrosen</a:t>
            </a:r>
            <a:r>
              <a:rPr lang="en-CA" sz="4600" dirty="0"/>
              <a:t>, M., Raymond, B., &amp; Tang, P. (2008). Integrated personal health records: Transformative tools for consumer-centric care. [null] </a:t>
            </a:r>
            <a:r>
              <a:rPr lang="en-CA" sz="4600" i="1" dirty="0"/>
              <a:t>BMC Medical Informatics &amp; Decision Making, 8</a:t>
            </a:r>
            <a:r>
              <a:rPr lang="en-CA" sz="4600" dirty="0"/>
              <a:t>(1), 45. </a:t>
            </a:r>
            <a:endParaRPr lang="en-CA" sz="4600" dirty="0" smtClean="0"/>
          </a:p>
          <a:p>
            <a:pPr marL="514350" indent="-514350">
              <a:buFont typeface="+mj-lt"/>
              <a:buAutoNum type="arabicPeriod"/>
            </a:pPr>
            <a:r>
              <a:rPr lang="en-CA" sz="4600" dirty="0" err="1"/>
              <a:t>Kupchunas</a:t>
            </a:r>
            <a:r>
              <a:rPr lang="en-CA" sz="4600" dirty="0"/>
              <a:t>, W. R. (2007). Personal health record: New opportunity for patient education.</a:t>
            </a:r>
            <a:r>
              <a:rPr lang="en-CA" sz="4600" i="1" dirty="0"/>
              <a:t> Orthopaedic Nursing, 26</a:t>
            </a:r>
            <a:r>
              <a:rPr lang="en-CA" sz="4600" dirty="0"/>
              <a:t>(3), 185-193. </a:t>
            </a:r>
            <a:endParaRPr lang="en-CA" sz="4600" dirty="0" smtClean="0"/>
          </a:p>
          <a:p>
            <a:pPr marL="514350" indent="-514350">
              <a:buFont typeface="+mj-lt"/>
              <a:buAutoNum type="arabicPeriod"/>
            </a:pPr>
            <a:r>
              <a:rPr lang="en-CA" sz="4600" dirty="0" err="1" smtClean="0"/>
              <a:t>PriceWaterhouseCoopers</a:t>
            </a:r>
            <a:r>
              <a:rPr lang="en-CA" sz="4600" dirty="0" smtClean="0"/>
              <a:t>. (2013). Making care mobile: Shifting perspectives on the </a:t>
            </a:r>
            <a:r>
              <a:rPr lang="en-CA" sz="4600" dirty="0" err="1" smtClean="0"/>
              <a:t>virutalization</a:t>
            </a:r>
            <a:r>
              <a:rPr lang="en-CA" sz="4600" dirty="0" smtClean="0"/>
              <a:t> of healthcare. Retrieved from </a:t>
            </a:r>
            <a:r>
              <a:rPr lang="en-CA" sz="4600" dirty="0" smtClean="0">
                <a:hlinkClick r:id="rId6"/>
              </a:rPr>
              <a:t>www.pwc.com/ca/virtualcare</a:t>
            </a:r>
            <a:r>
              <a:rPr lang="en-CA" sz="4600" dirty="0" smtClean="0"/>
              <a:t> </a:t>
            </a:r>
          </a:p>
          <a:p>
            <a:pPr marL="514350" indent="-514350">
              <a:buFont typeface="+mj-lt"/>
              <a:buAutoNum type="arabicPeriod"/>
            </a:pPr>
            <a:r>
              <a:rPr lang="en-CA" sz="4600" dirty="0"/>
              <a:t>Canada Health </a:t>
            </a:r>
            <a:r>
              <a:rPr lang="en-CA" sz="4600" dirty="0" err="1"/>
              <a:t>Infoway</a:t>
            </a:r>
            <a:r>
              <a:rPr lang="en-CA" sz="4600" dirty="0"/>
              <a:t>.  (2011).  </a:t>
            </a:r>
            <a:r>
              <a:rPr lang="en-CA" sz="4600" i="1" dirty="0" err="1"/>
              <a:t>Telehealth</a:t>
            </a:r>
            <a:r>
              <a:rPr lang="en-CA" sz="4600" i="1" dirty="0"/>
              <a:t> benefits and adoption:  connecting people and providers across Canada.  </a:t>
            </a:r>
            <a:r>
              <a:rPr lang="en-CA" sz="4600" dirty="0"/>
              <a:t>Retrieved April 2, 2013 from https://www.infoway-inforoute.ca/index.php/programs-services/investment-programs/telehealth.</a:t>
            </a:r>
          </a:p>
          <a:p>
            <a:pPr marL="514350" indent="-514350">
              <a:buFont typeface="+mj-lt"/>
              <a:buAutoNum type="arabicPeriod"/>
            </a:pPr>
            <a:r>
              <a:rPr lang="en-CA" sz="4600" dirty="0" smtClean="0"/>
              <a:t>Baker</a:t>
            </a:r>
            <a:r>
              <a:rPr lang="en-CA" sz="4600" dirty="0"/>
              <a:t>, L. H., </a:t>
            </a:r>
            <a:r>
              <a:rPr lang="en-CA" sz="4600" dirty="0" err="1"/>
              <a:t>Reifsteck</a:t>
            </a:r>
            <a:r>
              <a:rPr lang="en-CA" sz="4600" dirty="0"/>
              <a:t>, S. W., &amp; Mann, W. R. (2003). Perspectives in ambulatory care. connected: Communication skills for nurses using the electronic medical record.</a:t>
            </a:r>
            <a:r>
              <a:rPr lang="en-CA" sz="4600" i="1" dirty="0"/>
              <a:t> Nursing Economic$, 21</a:t>
            </a:r>
            <a:r>
              <a:rPr lang="en-CA" sz="4600" dirty="0"/>
              <a:t>(2), 85-88. </a:t>
            </a:r>
          </a:p>
          <a:p>
            <a:pPr marL="514350" indent="-514350">
              <a:buFont typeface="+mj-lt"/>
              <a:buAutoNum type="arabicPeriod"/>
            </a:pPr>
            <a:r>
              <a:rPr lang="en-CA" sz="4600" dirty="0" err="1"/>
              <a:t>Petrovskaya</a:t>
            </a:r>
            <a:r>
              <a:rPr lang="en-CA" sz="4600" dirty="0"/>
              <a:t>, O., McIntyre, M., &amp; McDonald, C. (2009, July/September). </a:t>
            </a:r>
            <a:r>
              <a:rPr lang="en-CA" sz="4600" dirty="0" smtClean="0"/>
              <a:t>  </a:t>
            </a:r>
            <a:r>
              <a:rPr lang="en-CA" sz="4600" dirty="0" err="1" smtClean="0"/>
              <a:t>Dilemas</a:t>
            </a:r>
            <a:r>
              <a:rPr lang="en-CA" sz="4600" dirty="0"/>
              <a:t>, </a:t>
            </a:r>
            <a:r>
              <a:rPr lang="en-CA" sz="4600" dirty="0" err="1"/>
              <a:t>tetralemmas</a:t>
            </a:r>
            <a:r>
              <a:rPr lang="en-CA" sz="4600" dirty="0"/>
              <a:t>, </a:t>
            </a:r>
            <a:r>
              <a:rPr lang="en-CA" sz="4600" dirty="0" err="1"/>
              <a:t>reimaginig</a:t>
            </a:r>
            <a:r>
              <a:rPr lang="en-CA" sz="4600" dirty="0"/>
              <a:t> the electronic </a:t>
            </a:r>
            <a:r>
              <a:rPr lang="en-CA" sz="4800" dirty="0"/>
              <a:t>health record </a:t>
            </a:r>
            <a:r>
              <a:rPr lang="en-CA" sz="4800" i="1" dirty="0"/>
              <a:t>Advances in Nursing Science, 32</a:t>
            </a:r>
            <a:r>
              <a:rPr lang="en-CA" sz="4800" dirty="0"/>
              <a:t>(3), 241-251. </a:t>
            </a:r>
            <a:endParaRPr lang="en-CA" sz="4800" dirty="0" smtClean="0"/>
          </a:p>
          <a:p>
            <a:pPr marL="514350" indent="-514350">
              <a:buFont typeface="+mj-lt"/>
              <a:buAutoNum type="arabicPeriod"/>
            </a:pPr>
            <a:r>
              <a:rPr lang="en-CA" sz="4800" dirty="0" err="1"/>
              <a:t>Hammet</a:t>
            </a:r>
            <a:r>
              <a:rPr lang="en-CA" sz="4800" dirty="0"/>
              <a:t>, L., </a:t>
            </a:r>
            <a:r>
              <a:rPr lang="en-CA" sz="4800" dirty="0" err="1"/>
              <a:t>Harvath</a:t>
            </a:r>
            <a:r>
              <a:rPr lang="en-CA" sz="4800" dirty="0"/>
              <a:t>, T., Flaherty-Robb, M., Sawyer, G. and Olson, D. (2007). Remote Wound Care Consultation for Nursing Homes: Using a Web-Based Assessment and Care Planning Tool. </a:t>
            </a:r>
            <a:r>
              <a:rPr lang="en-CA" sz="4800" i="1" dirty="0"/>
              <a:t>Journal of </a:t>
            </a:r>
            <a:r>
              <a:rPr lang="en-CA" sz="4800" i="1" dirty="0" err="1"/>
              <a:t>Gerontological</a:t>
            </a:r>
            <a:r>
              <a:rPr lang="en-CA" sz="4800" i="1" dirty="0"/>
              <a:t> Nursing</a:t>
            </a:r>
            <a:r>
              <a:rPr lang="en-CA" sz="4800" dirty="0"/>
              <a:t>,</a:t>
            </a:r>
            <a:r>
              <a:rPr lang="en-CA" sz="4800" i="1" dirty="0"/>
              <a:t> 33</a:t>
            </a:r>
            <a:r>
              <a:rPr lang="en-CA" sz="4800" dirty="0"/>
              <a:t>(11), 25-37. </a:t>
            </a:r>
          </a:p>
          <a:p>
            <a:pPr marL="514350" indent="-514350">
              <a:buFont typeface="+mj-lt"/>
              <a:buAutoNum type="arabicPeriod"/>
            </a:pPr>
            <a:endParaRPr lang="en-CA" sz="4800" dirty="0" smtClean="0"/>
          </a:p>
          <a:p>
            <a:pPr marL="514350" indent="-514350">
              <a:buFont typeface="+mj-lt"/>
              <a:buAutoNum type="arabicPeriod"/>
            </a:pPr>
            <a:endParaRPr lang="en-CA" sz="4800" dirty="0"/>
          </a:p>
          <a:p>
            <a:pPr marL="514350" indent="-514350">
              <a:buFont typeface="+mj-lt"/>
              <a:buAutoNum type="arabicPeriod"/>
            </a:pPr>
            <a:endParaRPr lang="en-CA" sz="4800" b="1" dirty="0" smtClean="0">
              <a:solidFill>
                <a:srgbClr val="143740"/>
              </a:solidFill>
            </a:endParaRPr>
          </a:p>
        </p:txBody>
      </p:sp>
      <p:sp>
        <p:nvSpPr>
          <p:cNvPr id="4" name="Slide Number Placeholder 3"/>
          <p:cNvSpPr>
            <a:spLocks noGrp="1"/>
          </p:cNvSpPr>
          <p:nvPr>
            <p:ph type="sldNum" sz="quarter" idx="12"/>
          </p:nvPr>
        </p:nvSpPr>
        <p:spPr/>
        <p:txBody>
          <a:bodyPr/>
          <a:lstStyle/>
          <a:p>
            <a:fld id="{F2257FC3-DEF1-45B1-A7DF-E0AD59BA70FF}" type="slidenum">
              <a:rPr lang="en-CA" smtClean="0"/>
              <a:pPr/>
              <a:t>37</a:t>
            </a:fld>
            <a:endParaRPr lang="en-C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1143000"/>
          </a:xfrm>
        </p:spPr>
        <p:txBody>
          <a:bodyPr>
            <a:normAutofit/>
          </a:bodyPr>
          <a:lstStyle/>
          <a:p>
            <a:r>
              <a:rPr lang="en-CA" dirty="0" smtClean="0"/>
              <a:t>Electronic Medical Records (EMRs) </a:t>
            </a:r>
            <a:r>
              <a:rPr lang="en-CA" sz="1300" dirty="0" smtClean="0"/>
              <a:t>2-3</a:t>
            </a:r>
            <a:endParaRPr lang="en-CA" sz="1300" dirty="0"/>
          </a:p>
        </p:txBody>
      </p:sp>
      <p:sp>
        <p:nvSpPr>
          <p:cNvPr id="3" name="Content Placeholder 2"/>
          <p:cNvSpPr>
            <a:spLocks noGrp="1"/>
          </p:cNvSpPr>
          <p:nvPr>
            <p:ph idx="1"/>
          </p:nvPr>
        </p:nvSpPr>
        <p:spPr>
          <a:xfrm>
            <a:off x="457200" y="1600200"/>
            <a:ext cx="8229600" cy="4781128"/>
          </a:xfrm>
        </p:spPr>
        <p:txBody>
          <a:bodyPr>
            <a:normAutofit fontScale="92500"/>
          </a:bodyPr>
          <a:lstStyle/>
          <a:p>
            <a:r>
              <a:rPr lang="en-CA" dirty="0" smtClean="0"/>
              <a:t>Same idea as a patient’s/client’s hardcopy medical chart</a:t>
            </a:r>
          </a:p>
          <a:p>
            <a:pPr>
              <a:buNone/>
            </a:pPr>
            <a:endParaRPr lang="en-CA" dirty="0" smtClean="0"/>
          </a:p>
          <a:p>
            <a:r>
              <a:rPr lang="en-CA" dirty="0" smtClean="0"/>
              <a:t>Used within one health care facility (e.g. An acute care hospital) or team (e.g. primary care team)</a:t>
            </a:r>
          </a:p>
          <a:p>
            <a:pPr>
              <a:buNone/>
            </a:pPr>
            <a:endParaRPr lang="en-CA" dirty="0" smtClean="0"/>
          </a:p>
          <a:p>
            <a:r>
              <a:rPr lang="en-CA" dirty="0" smtClean="0"/>
              <a:t>Include documentation, medical history, medications, and diagnostic and imaging reports related to one facility or team</a:t>
            </a:r>
            <a:endParaRPr lang="en-CA" dirty="0"/>
          </a:p>
        </p:txBody>
      </p:sp>
      <p:sp>
        <p:nvSpPr>
          <p:cNvPr id="5" name="Slide Number Placeholder 4"/>
          <p:cNvSpPr>
            <a:spLocks noGrp="1"/>
          </p:cNvSpPr>
          <p:nvPr>
            <p:ph type="sldNum" sz="quarter" idx="12"/>
          </p:nvPr>
        </p:nvSpPr>
        <p:spPr/>
        <p:txBody>
          <a:bodyPr/>
          <a:lstStyle/>
          <a:p>
            <a:fld id="{F2257FC3-DEF1-45B1-A7DF-E0AD59BA70FF}" type="slidenum">
              <a:rPr lang="en-CA" smtClean="0"/>
              <a:pPr/>
              <a:t>4</a:t>
            </a:fld>
            <a:endParaRPr lang="en-C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Benefits of EMRs </a:t>
            </a:r>
            <a:r>
              <a:rPr lang="en-CA" sz="1200" dirty="0" smtClean="0"/>
              <a:t>3-4</a:t>
            </a:r>
            <a:endParaRPr lang="en-CA" sz="1200" dirty="0"/>
          </a:p>
        </p:txBody>
      </p:sp>
      <p:sp>
        <p:nvSpPr>
          <p:cNvPr id="3" name="Content Placeholder 2"/>
          <p:cNvSpPr>
            <a:spLocks noGrp="1"/>
          </p:cNvSpPr>
          <p:nvPr>
            <p:ph idx="1"/>
          </p:nvPr>
        </p:nvSpPr>
        <p:spPr>
          <a:xfrm>
            <a:off x="457200" y="1600200"/>
            <a:ext cx="8229600" cy="4997152"/>
          </a:xfrm>
        </p:spPr>
        <p:txBody>
          <a:bodyPr>
            <a:normAutofit fontScale="92500" lnSpcReduction="10000"/>
          </a:bodyPr>
          <a:lstStyle/>
          <a:p>
            <a:r>
              <a:rPr lang="en-CA" dirty="0" smtClean="0"/>
              <a:t>Easy and quick documentation and access to patient/client information</a:t>
            </a:r>
          </a:p>
          <a:p>
            <a:r>
              <a:rPr lang="en-CA" dirty="0" smtClean="0"/>
              <a:t>Improved monitoring by trending and tracking </a:t>
            </a:r>
            <a:r>
              <a:rPr lang="en-CA" sz="3200" dirty="0" smtClean="0"/>
              <a:t>health information</a:t>
            </a:r>
          </a:p>
          <a:p>
            <a:pPr lvl="8"/>
            <a:r>
              <a:rPr lang="en-CA" sz="3200" dirty="0" smtClean="0"/>
              <a:t>Access to clinical guidelines and tools</a:t>
            </a:r>
          </a:p>
          <a:p>
            <a:pPr lvl="8"/>
            <a:r>
              <a:rPr lang="en-CA" sz="3200" dirty="0" smtClean="0"/>
              <a:t>Tool for health teaching</a:t>
            </a:r>
          </a:p>
          <a:p>
            <a:pPr lvl="8"/>
            <a:r>
              <a:rPr lang="en-CA" sz="3200" dirty="0" smtClean="0"/>
              <a:t>Research opportunities:  quality improvement and care planning</a:t>
            </a:r>
          </a:p>
          <a:p>
            <a:pPr lvl="8"/>
            <a:endParaRPr lang="en-CA" sz="3200" dirty="0" smtClean="0"/>
          </a:p>
          <a:p>
            <a:endParaRPr lang="en-CA" dirty="0"/>
          </a:p>
        </p:txBody>
      </p:sp>
      <p:sp>
        <p:nvSpPr>
          <p:cNvPr id="4" name="Slide Number Placeholder 3"/>
          <p:cNvSpPr>
            <a:spLocks noGrp="1"/>
          </p:cNvSpPr>
          <p:nvPr>
            <p:ph type="sldNum" sz="quarter" idx="12"/>
          </p:nvPr>
        </p:nvSpPr>
        <p:spPr/>
        <p:txBody>
          <a:bodyPr/>
          <a:lstStyle/>
          <a:p>
            <a:fld id="{F2257FC3-DEF1-45B1-A7DF-E0AD59BA70FF}" type="slidenum">
              <a:rPr lang="en-CA" smtClean="0"/>
              <a:pPr/>
              <a:t>5</a:t>
            </a:fld>
            <a:endParaRPr lang="en-CA"/>
          </a:p>
        </p:txBody>
      </p:sp>
      <p:pic>
        <p:nvPicPr>
          <p:cNvPr id="6" name="Picture 4" descr="C:\Users\Ella\AppData\Local\Microsoft\Windows\Temporary Internet Files\Content.IE5\PNC3WPQR\MP900341935[1].jpg"/>
          <p:cNvPicPr>
            <a:picLocks noChangeAspect="1" noChangeArrowheads="1"/>
          </p:cNvPicPr>
          <p:nvPr/>
        </p:nvPicPr>
        <p:blipFill>
          <a:blip r:embed="rId3" cstate="print"/>
          <a:srcRect/>
          <a:stretch>
            <a:fillRect/>
          </a:stretch>
        </p:blipFill>
        <p:spPr bwMode="auto">
          <a:xfrm>
            <a:off x="467544" y="3645024"/>
            <a:ext cx="3441576" cy="245499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Electronic Health Records (EHRs) </a:t>
            </a:r>
            <a:r>
              <a:rPr lang="en-CA" sz="1300" dirty="0" smtClean="0"/>
              <a:t>5-6</a:t>
            </a:r>
            <a:endParaRPr lang="en-CA" sz="1300" dirty="0"/>
          </a:p>
        </p:txBody>
      </p:sp>
      <p:sp>
        <p:nvSpPr>
          <p:cNvPr id="3" name="Content Placeholder 2"/>
          <p:cNvSpPr>
            <a:spLocks noGrp="1"/>
          </p:cNvSpPr>
          <p:nvPr>
            <p:ph idx="1"/>
          </p:nvPr>
        </p:nvSpPr>
        <p:spPr/>
        <p:txBody>
          <a:bodyPr>
            <a:normAutofit fontScale="85000" lnSpcReduction="20000"/>
          </a:bodyPr>
          <a:lstStyle/>
          <a:p>
            <a:r>
              <a:rPr lang="en-CA" dirty="0" smtClean="0"/>
              <a:t>Definition:  “an electronic record that provides each individual  in Canada with a secure and private lifetime record of their key health history and care within the health system.” </a:t>
            </a:r>
            <a:r>
              <a:rPr lang="en-CA" sz="1200" dirty="0" smtClean="0"/>
              <a:t>(Canada Health </a:t>
            </a:r>
            <a:r>
              <a:rPr lang="en-CA" sz="1200" dirty="0" err="1" smtClean="0"/>
              <a:t>Infoway</a:t>
            </a:r>
            <a:r>
              <a:rPr lang="en-CA" sz="1200" dirty="0" smtClean="0"/>
              <a:t> Blueprint, p. </a:t>
            </a:r>
            <a:r>
              <a:rPr lang="en-CA" sz="1200" smtClean="0"/>
              <a:t>5)</a:t>
            </a:r>
            <a:endParaRPr lang="en-CA" dirty="0" smtClean="0"/>
          </a:p>
          <a:p>
            <a:endParaRPr lang="en-CA" dirty="0" smtClean="0"/>
          </a:p>
          <a:p>
            <a:r>
              <a:rPr lang="en-CA" dirty="0" smtClean="0"/>
              <a:t>These records allow nurses, pharmacists, therapist, doctors, and other members of the health care team to view and update a patient’s/client’s health record</a:t>
            </a:r>
          </a:p>
          <a:p>
            <a:pPr>
              <a:buNone/>
            </a:pPr>
            <a:endParaRPr lang="en-CA" dirty="0" smtClean="0"/>
          </a:p>
          <a:p>
            <a:r>
              <a:rPr lang="en-CA" dirty="0" smtClean="0"/>
              <a:t>Currently, Canadian stakeholders are working towards implementing electronic health records for each province and territory</a:t>
            </a:r>
          </a:p>
          <a:p>
            <a:endParaRPr lang="en-CA" dirty="0" smtClean="0"/>
          </a:p>
          <a:p>
            <a:endParaRPr lang="en-CA" dirty="0" smtClean="0"/>
          </a:p>
        </p:txBody>
      </p:sp>
      <p:sp>
        <p:nvSpPr>
          <p:cNvPr id="4" name="Slide Number Placeholder 3"/>
          <p:cNvSpPr>
            <a:spLocks noGrp="1"/>
          </p:cNvSpPr>
          <p:nvPr>
            <p:ph type="sldNum" sz="quarter" idx="12"/>
          </p:nvPr>
        </p:nvSpPr>
        <p:spPr/>
        <p:txBody>
          <a:bodyPr/>
          <a:lstStyle/>
          <a:p>
            <a:fld id="{EC7BFC8F-96C8-4FD3-A828-234E02AD8ACB}" type="slidenum">
              <a:rPr lang="en-CA" smtClean="0"/>
              <a:pPr/>
              <a:t>6</a:t>
            </a:fld>
            <a:endParaRPr lang="en-CA"/>
          </a:p>
        </p:txBody>
      </p:sp>
    </p:spTree>
    <p:extLst>
      <p:ext uri="{BB962C8B-B14F-4D97-AF65-F5344CB8AC3E}">
        <p14:creationId xmlns:p14="http://schemas.microsoft.com/office/powerpoint/2010/main" val="581986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Basic EHR Components </a:t>
            </a:r>
            <a:r>
              <a:rPr lang="en-CA" sz="1200" dirty="0" smtClean="0"/>
              <a:t>5-6</a:t>
            </a:r>
            <a:endParaRPr lang="en-CA" sz="1200" dirty="0"/>
          </a:p>
        </p:txBody>
      </p:sp>
      <p:sp>
        <p:nvSpPr>
          <p:cNvPr id="3" name="Content Placeholder 2"/>
          <p:cNvSpPr>
            <a:spLocks noGrp="1"/>
          </p:cNvSpPr>
          <p:nvPr>
            <p:ph idx="1"/>
          </p:nvPr>
        </p:nvSpPr>
        <p:spPr/>
        <p:txBody>
          <a:bodyPr>
            <a:normAutofit fontScale="62500" lnSpcReduction="20000"/>
          </a:bodyPr>
          <a:lstStyle/>
          <a:p>
            <a:r>
              <a:rPr lang="en-CA" sz="4000" dirty="0" smtClean="0"/>
              <a:t>Point-of-care system for data entry and retrieval</a:t>
            </a:r>
          </a:p>
          <a:p>
            <a:endParaRPr lang="en-CA" sz="4000" dirty="0" smtClean="0"/>
          </a:p>
          <a:p>
            <a:r>
              <a:rPr lang="en-CA" sz="4000" dirty="0" smtClean="0"/>
              <a:t>Functionality</a:t>
            </a:r>
          </a:p>
          <a:p>
            <a:pPr lvl="1"/>
            <a:r>
              <a:rPr lang="en-CA" sz="3600" dirty="0" smtClean="0"/>
              <a:t>Client registry (e.g. personal information)</a:t>
            </a:r>
          </a:p>
          <a:p>
            <a:pPr lvl="1"/>
            <a:r>
              <a:rPr lang="en-CA" sz="3600" dirty="0" smtClean="0"/>
              <a:t>Provider registry (e.g. home care nurse)</a:t>
            </a:r>
          </a:p>
          <a:p>
            <a:pPr lvl="1"/>
            <a:r>
              <a:rPr lang="en-CA" sz="3600" dirty="0" smtClean="0"/>
              <a:t>Diagnostic imaging system (e.g. x-ray)</a:t>
            </a:r>
          </a:p>
          <a:p>
            <a:pPr lvl="1"/>
            <a:r>
              <a:rPr lang="en-CA" sz="3600" dirty="0" smtClean="0"/>
              <a:t>Drug information system (e.g. current meds)</a:t>
            </a:r>
          </a:p>
          <a:p>
            <a:pPr lvl="1"/>
            <a:r>
              <a:rPr lang="en-CA" sz="3600" dirty="0" smtClean="0"/>
              <a:t>Laboratory information system (e.g. blood-work)</a:t>
            </a:r>
          </a:p>
          <a:p>
            <a:pPr lvl="1"/>
            <a:r>
              <a:rPr lang="en-CA" sz="3600" dirty="0" smtClean="0"/>
              <a:t>Medication profiles</a:t>
            </a:r>
          </a:p>
          <a:p>
            <a:pPr lvl="1"/>
            <a:r>
              <a:rPr lang="en-CA" sz="3600" dirty="0" smtClean="0"/>
              <a:t>Clinical reports (e.g. discharge summary)</a:t>
            </a:r>
          </a:p>
          <a:p>
            <a:pPr lvl="1"/>
            <a:endParaRPr lang="en-CA" sz="3600" dirty="0" smtClean="0"/>
          </a:p>
          <a:p>
            <a:r>
              <a:rPr lang="en-CA" sz="4000" dirty="0" smtClean="0"/>
              <a:t>Interoperability</a:t>
            </a:r>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7</a:t>
            </a:fld>
            <a:endParaRPr lang="en-CA"/>
          </a:p>
        </p:txBody>
      </p:sp>
    </p:spTree>
    <p:extLst>
      <p:ext uri="{BB962C8B-B14F-4D97-AF65-F5344CB8AC3E}">
        <p14:creationId xmlns:p14="http://schemas.microsoft.com/office/powerpoint/2010/main" val="1554278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Advantages of EHRs </a:t>
            </a:r>
            <a:r>
              <a:rPr lang="en-CA" sz="1200" dirty="0" smtClean="0"/>
              <a:t>5-7</a:t>
            </a:r>
            <a:endParaRPr lang="en-CA" sz="1200" dirty="0"/>
          </a:p>
        </p:txBody>
      </p:sp>
      <p:sp>
        <p:nvSpPr>
          <p:cNvPr id="3" name="Content Placeholder 2"/>
          <p:cNvSpPr>
            <a:spLocks noGrp="1"/>
          </p:cNvSpPr>
          <p:nvPr>
            <p:ph idx="1"/>
          </p:nvPr>
        </p:nvSpPr>
        <p:spPr>
          <a:xfrm>
            <a:off x="457200" y="1600200"/>
            <a:ext cx="8229600" cy="4781128"/>
          </a:xfrm>
        </p:spPr>
        <p:txBody>
          <a:bodyPr>
            <a:normAutofit fontScale="85000" lnSpcReduction="20000"/>
          </a:bodyPr>
          <a:lstStyle/>
          <a:p>
            <a:r>
              <a:rPr lang="en-CA" sz="4000" dirty="0" smtClean="0"/>
              <a:t>Legibility </a:t>
            </a:r>
          </a:p>
          <a:p>
            <a:endParaRPr lang="en-CA" sz="4000" dirty="0" smtClean="0"/>
          </a:p>
          <a:p>
            <a:r>
              <a:rPr lang="en-CA" sz="4000" dirty="0" smtClean="0"/>
              <a:t>Availability</a:t>
            </a:r>
          </a:p>
          <a:p>
            <a:endParaRPr lang="en-CA" sz="4000" dirty="0" smtClean="0"/>
          </a:p>
          <a:p>
            <a:r>
              <a:rPr lang="en-CA" sz="4000" dirty="0" smtClean="0"/>
              <a:t>Ease of updating</a:t>
            </a:r>
          </a:p>
          <a:p>
            <a:endParaRPr lang="en-CA" sz="4000" dirty="0" smtClean="0"/>
          </a:p>
          <a:p>
            <a:r>
              <a:rPr lang="en-CA" sz="4000" dirty="0" smtClean="0"/>
              <a:t>Storage</a:t>
            </a:r>
          </a:p>
          <a:p>
            <a:endParaRPr lang="en-CA" sz="4000" dirty="0" smtClean="0"/>
          </a:p>
          <a:p>
            <a:r>
              <a:rPr lang="en-CA" sz="4000" dirty="0" smtClean="0"/>
              <a:t>Improved patient safety</a:t>
            </a:r>
          </a:p>
        </p:txBody>
      </p:sp>
      <p:sp>
        <p:nvSpPr>
          <p:cNvPr id="4" name="Slide Number Placeholder 3"/>
          <p:cNvSpPr>
            <a:spLocks noGrp="1"/>
          </p:cNvSpPr>
          <p:nvPr>
            <p:ph type="sldNum" sz="quarter" idx="12"/>
          </p:nvPr>
        </p:nvSpPr>
        <p:spPr/>
        <p:txBody>
          <a:bodyPr/>
          <a:lstStyle/>
          <a:p>
            <a:fld id="{EC7BFC8F-96C8-4FD3-A828-234E02AD8ACB}" type="slidenum">
              <a:rPr lang="en-CA" smtClean="0"/>
              <a:pPr/>
              <a:t>8</a:t>
            </a:fld>
            <a:endParaRPr lang="en-CA"/>
          </a:p>
        </p:txBody>
      </p:sp>
      <p:pic>
        <p:nvPicPr>
          <p:cNvPr id="5" name="Picture 4" descr="C:\Users\Ella\AppData\Local\Microsoft\Windows\Temporary Internet Files\Content.IE5\1FQD7ZC5\MP900422149[1].jpg"/>
          <p:cNvPicPr>
            <a:picLocks noChangeAspect="1" noChangeArrowheads="1"/>
          </p:cNvPicPr>
          <p:nvPr/>
        </p:nvPicPr>
        <p:blipFill>
          <a:blip r:embed="rId3" cstate="print"/>
          <a:srcRect/>
          <a:stretch>
            <a:fillRect/>
          </a:stretch>
        </p:blipFill>
        <p:spPr bwMode="auto">
          <a:xfrm>
            <a:off x="4139952" y="1973511"/>
            <a:ext cx="4608512" cy="2967657"/>
          </a:xfrm>
          <a:prstGeom prst="rect">
            <a:avLst/>
          </a:prstGeom>
          <a:noFill/>
        </p:spPr>
      </p:pic>
    </p:spTree>
    <p:extLst>
      <p:ext uri="{BB962C8B-B14F-4D97-AF65-F5344CB8AC3E}">
        <p14:creationId xmlns:p14="http://schemas.microsoft.com/office/powerpoint/2010/main" val="2706444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4752528" cy="1143000"/>
          </a:xfrm>
        </p:spPr>
        <p:txBody>
          <a:bodyPr>
            <a:normAutofit/>
          </a:bodyPr>
          <a:lstStyle/>
          <a:p>
            <a:r>
              <a:rPr lang="en-CA" dirty="0" smtClean="0"/>
              <a:t>Challenges of EHRs </a:t>
            </a:r>
            <a:r>
              <a:rPr lang="en-CA" sz="1300" dirty="0" smtClean="0"/>
              <a:t>5</a:t>
            </a:r>
            <a:endParaRPr lang="en-CA" sz="1300" dirty="0"/>
          </a:p>
        </p:txBody>
      </p:sp>
      <p:sp>
        <p:nvSpPr>
          <p:cNvPr id="3" name="Content Placeholder 2"/>
          <p:cNvSpPr>
            <a:spLocks noGrp="1"/>
          </p:cNvSpPr>
          <p:nvPr>
            <p:ph idx="1"/>
          </p:nvPr>
        </p:nvSpPr>
        <p:spPr/>
        <p:txBody>
          <a:bodyPr/>
          <a:lstStyle/>
          <a:p>
            <a:endParaRPr lang="en-CA" dirty="0" smtClean="0"/>
          </a:p>
          <a:p>
            <a:r>
              <a:rPr lang="en-CA" dirty="0" smtClean="0"/>
              <a:t>Upfront costs</a:t>
            </a:r>
          </a:p>
          <a:p>
            <a:endParaRPr lang="en-CA" dirty="0" smtClean="0"/>
          </a:p>
          <a:p>
            <a:r>
              <a:rPr lang="en-CA" dirty="0" smtClean="0"/>
              <a:t>Collaboration of </a:t>
            </a:r>
            <a:br>
              <a:rPr lang="en-CA" dirty="0" smtClean="0"/>
            </a:br>
            <a:r>
              <a:rPr lang="en-CA" dirty="0" smtClean="0"/>
              <a:t>expertise</a:t>
            </a:r>
          </a:p>
          <a:p>
            <a:endParaRPr lang="en-CA" dirty="0" smtClean="0"/>
          </a:p>
          <a:p>
            <a:r>
              <a:rPr lang="en-CA" dirty="0" smtClean="0"/>
              <a:t>Protecting privacy</a:t>
            </a:r>
          </a:p>
          <a:p>
            <a:endParaRPr lang="en-CA" dirty="0" smtClean="0"/>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9</a:t>
            </a:fld>
            <a:endParaRPr lang="en-CA"/>
          </a:p>
        </p:txBody>
      </p:sp>
      <p:pic>
        <p:nvPicPr>
          <p:cNvPr id="5" name="Picture 5" descr="C:\Users\Ella\AppData\Local\Microsoft\Windows\Temporary Internet Files\Content.IE5\YZX191UO\MP900433085[1].jpg"/>
          <p:cNvPicPr>
            <a:picLocks noChangeAspect="1" noChangeArrowheads="1"/>
          </p:cNvPicPr>
          <p:nvPr/>
        </p:nvPicPr>
        <p:blipFill>
          <a:blip r:embed="rId3" cstate="print"/>
          <a:srcRect/>
          <a:stretch>
            <a:fillRect/>
          </a:stretch>
        </p:blipFill>
        <p:spPr bwMode="auto">
          <a:xfrm>
            <a:off x="4932040" y="0"/>
            <a:ext cx="4211960" cy="6858000"/>
          </a:xfrm>
          <a:prstGeom prst="rect">
            <a:avLst/>
          </a:prstGeom>
          <a:noFill/>
        </p:spPr>
      </p:pic>
    </p:spTree>
    <p:extLst>
      <p:ext uri="{BB962C8B-B14F-4D97-AF65-F5344CB8AC3E}">
        <p14:creationId xmlns:p14="http://schemas.microsoft.com/office/powerpoint/2010/main" val="2055913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2210</TotalTime>
  <Words>4118</Words>
  <Application>Microsoft Office PowerPoint</Application>
  <PresentationFormat>On-screen Show (4:3)</PresentationFormat>
  <Paragraphs>493</Paragraphs>
  <Slides>37</Slides>
  <Notes>26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   Information  and Communication  Technologies in Nursing:  Types, Uses, &amp; Benefits            </vt:lpstr>
      <vt:lpstr>Agenda</vt:lpstr>
      <vt:lpstr>3 Types of Electronic Systems 1</vt:lpstr>
      <vt:lpstr>Electronic Medical Records (EMRs) 2-3</vt:lpstr>
      <vt:lpstr>Benefits of EMRs 3-4</vt:lpstr>
      <vt:lpstr>Electronic Health Records (EHRs) 5-6</vt:lpstr>
      <vt:lpstr>Basic EHR Components 5-6</vt:lpstr>
      <vt:lpstr>Advantages of EHRs 5-7</vt:lpstr>
      <vt:lpstr>Challenges of EHRs 5</vt:lpstr>
      <vt:lpstr>EHRs in Canada</vt:lpstr>
      <vt:lpstr>PowerPoint Presentation</vt:lpstr>
      <vt:lpstr>Nursing Opportunities with EHRs 5</vt:lpstr>
      <vt:lpstr>Patient/Client Benefits with EHRs 5-6</vt:lpstr>
      <vt:lpstr>PowerPoint Presentation</vt:lpstr>
      <vt:lpstr>Let’s Play ‘Jeopardy’</vt:lpstr>
      <vt:lpstr>PowerPoint Presentation</vt:lpstr>
      <vt:lpstr>PowerPoint Presentation</vt:lpstr>
      <vt:lpstr>Personal Health Record (PHR) 3,8-9</vt:lpstr>
      <vt:lpstr>Assessment and Teaching for PHRs 3,8-9</vt:lpstr>
      <vt:lpstr>Benefits of PHRs 3,8-9</vt:lpstr>
      <vt:lpstr>Using ICTs to Optimize Patient Care2,4</vt:lpstr>
      <vt:lpstr>PowerPoint Presentation</vt:lpstr>
      <vt:lpstr>Mobile Health10</vt:lpstr>
      <vt:lpstr>Virtual Health10</vt:lpstr>
      <vt:lpstr>Telehealth 3,11 </vt:lpstr>
      <vt:lpstr>Advantages of Documentation in EHRs 2,4</vt:lpstr>
      <vt:lpstr>Advantages of Documentation in EHRs 2,4</vt:lpstr>
      <vt:lpstr>Decision Support at the Point-of-Care 2,4 </vt:lpstr>
      <vt:lpstr>Prevent Gaps in Care 2,4</vt:lpstr>
      <vt:lpstr>Decreased Missed/Late  Assessments or Interventions 2,4</vt:lpstr>
      <vt:lpstr>Interprofessional Patient Care14</vt:lpstr>
      <vt:lpstr>EHRs and Therapeutic Relationships 12-13</vt:lpstr>
      <vt:lpstr>Increase or Support Patient/Client Involvement in Care 2,4</vt:lpstr>
      <vt:lpstr>Recommendations to Support the Therapeutic Relationship 12</vt:lpstr>
      <vt:lpstr>PowerPoint Presentation</vt:lpstr>
      <vt:lpstr>Review of Main Points</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Ella</dc:creator>
  <cp:lastModifiedBy>Siobhan</cp:lastModifiedBy>
  <cp:revision>140</cp:revision>
  <cp:lastPrinted>2013-07-31T15:21:09Z</cp:lastPrinted>
  <dcterms:created xsi:type="dcterms:W3CDTF">2013-10-30T02:02:47Z</dcterms:created>
  <dcterms:modified xsi:type="dcterms:W3CDTF">2013-12-09T18:34:39Z</dcterms:modified>
</cp:coreProperties>
</file>